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B63E0-0918-4321-BD3D-7DE6085290BA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8CAA9-F0C7-46A9-AEDC-84D84C022FA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753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86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5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39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35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34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30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0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76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0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0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49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8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18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21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1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55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384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0072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2983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752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7374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562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428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403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0692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01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071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D4B9A-6631-4ABB-83E0-786CFB0BB13E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666D0-CD5A-44BB-ADA2-625F55688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8119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2"/>
          <p:cNvSpPr txBox="1"/>
          <p:nvPr/>
        </p:nvSpPr>
        <p:spPr>
          <a:xfrm>
            <a:off x="-730250" y="6627495"/>
            <a:ext cx="7237095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>
                <a:solidFill>
                  <a:schemeClr val="accent3"/>
                </a:solidFill>
                <a:effectLst/>
                <a:cs typeface="+mn-lt"/>
              </a:rPr>
              <a:t> </a:t>
            </a:r>
          </a:p>
        </p:txBody>
      </p:sp>
      <p:pic>
        <p:nvPicPr>
          <p:cNvPr id="4" name="Picture 1" descr="73515564_1670032476464308_9172483971546611712_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0"/>
            <a:ext cx="10288905" cy="6858000"/>
          </a:xfrm>
          <a:prstGeom prst="rect">
            <a:avLst/>
          </a:prstGeom>
        </p:spPr>
      </p:pic>
      <p:sp>
        <p:nvSpPr>
          <p:cNvPr id="7" name="Rectangles 1"/>
          <p:cNvSpPr/>
          <p:nvPr/>
        </p:nvSpPr>
        <p:spPr>
          <a:xfrm>
            <a:off x="-40005" y="0"/>
            <a:ext cx="12231370" cy="6859270"/>
          </a:xfrm>
          <a:prstGeom prst="rect">
            <a:avLst/>
          </a:prstGeom>
          <a:gradFill>
            <a:gsLst>
              <a:gs pos="5000">
                <a:schemeClr val="bg1"/>
              </a:gs>
              <a:gs pos="51000">
                <a:schemeClr val="accent1">
                  <a:lumMod val="71000"/>
                  <a:alpha val="17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1"/>
          <p:cNvSpPr txBox="1"/>
          <p:nvPr/>
        </p:nvSpPr>
        <p:spPr>
          <a:xfrm>
            <a:off x="-239395" y="-1728470"/>
            <a:ext cx="12629515" cy="119888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00000"/>
              </a:avLst>
            </a:prstTxWarp>
            <a:spAutoFit/>
          </a:bodyPr>
          <a:lstStyle/>
          <a:p>
            <a:pPr algn="ctr"/>
            <a:r>
              <a:rPr lang="vi-V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hristmas" panose="00000500000000000000" charset="0"/>
                <a:cs typeface="Christmas" panose="00000500000000000000" charset="0"/>
              </a:rPr>
              <a:t>KHOA ĐIỆN TỬ - VIỄN THÔNG</a:t>
            </a:r>
          </a:p>
        </p:txBody>
      </p:sp>
    </p:spTree>
    <p:extLst>
      <p:ext uri="{BB962C8B-B14F-4D97-AF65-F5344CB8AC3E}">
        <p14:creationId xmlns:p14="http://schemas.microsoft.com/office/powerpoint/2010/main" val="23289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0" y="968375"/>
            <a:ext cx="989139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 smtClean="0">
                <a:effectLst/>
                <a:latin typeface="+mj-lt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 dirty="0" smtClean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472680" y="7938135"/>
            <a:ext cx="9371330" cy="9273540"/>
            <a:chOff x="-1300" y="-1550"/>
            <a:chExt cx="14758" cy="14604"/>
          </a:xfrm>
          <a:blipFill rotWithShape="1">
            <a:blip r:embed="rId5"/>
            <a:stretch>
              <a:fillRect/>
            </a:stretch>
          </a:blipFill>
        </p:grpSpPr>
        <p:sp>
          <p:nvSpPr>
            <p:cNvPr id="12" name="Donut 11"/>
            <p:cNvSpPr/>
            <p:nvPr/>
          </p:nvSpPr>
          <p:spPr>
            <a:xfrm>
              <a:off x="2908" y="2573"/>
              <a:ext cx="6319" cy="636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119" y="4792"/>
              <a:ext cx="1920" cy="192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-1300" y="-1550"/>
              <a:ext cx="14759" cy="14605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663156" y="138430"/>
            <a:ext cx="2574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41375" y="1544955"/>
            <a:ext cx="3651885" cy="645160"/>
            <a:chOff x="3021" y="3411"/>
            <a:chExt cx="5751" cy="1016"/>
          </a:xfrm>
        </p:grpSpPr>
        <p:sp>
          <p:nvSpPr>
            <p:cNvPr id="30" name="Text Box 29"/>
            <p:cNvSpPr txBox="1"/>
            <p:nvPr/>
          </p:nvSpPr>
          <p:spPr>
            <a:xfrm>
              <a:off x="3021" y="341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1</a:t>
              </a:r>
            </a:p>
          </p:txBody>
        </p:sp>
        <p:sp>
          <p:nvSpPr>
            <p:cNvPr id="38" name="Text 2"/>
            <p:cNvSpPr txBox="1"/>
            <p:nvPr/>
          </p:nvSpPr>
          <p:spPr>
            <a:xfrm>
              <a:off x="3178" y="3532"/>
              <a:ext cx="5594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Ô HÌNH HÓA</a:t>
              </a:r>
              <a:endParaRPr lang="vi-VN" altLang="en-US" sz="2600" b="1" u="sng">
                <a:solidFill>
                  <a:schemeClr val="tx1"/>
                </a:solidFill>
                <a:effectLst/>
                <a:latin typeface="iCiel Cadena" panose="02000503000000020004" charset="0"/>
                <a:cs typeface="iCiel Cadena" panose="02000503000000020004" charset="0"/>
              </a:endParaRPr>
            </a:p>
          </p:txBody>
        </p:sp>
      </p:grpSp>
      <p:sp>
        <p:nvSpPr>
          <p:cNvPr id="4" name="Text 2"/>
          <p:cNvSpPr txBox="1"/>
          <p:nvPr/>
        </p:nvSpPr>
        <p:spPr>
          <a:xfrm>
            <a:off x="1146175" y="2206486"/>
            <a:ext cx="8698230" cy="4708981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 smtClean="0">
                <a:solidFill>
                  <a:schemeClr val="tx1"/>
                </a:solidFill>
                <a:cs typeface="+mn-lt"/>
                <a:sym typeface="+mn-ea"/>
              </a:rPr>
              <a:t>Chức năng </a:t>
            </a:r>
            <a:r>
              <a:rPr lang="vi-VN" altLang="en-US" sz="3200" dirty="0">
                <a:solidFill>
                  <a:schemeClr val="tx1"/>
                </a:solidFill>
                <a:cs typeface="+mn-lt"/>
                <a:sym typeface="+mn-ea"/>
              </a:rPr>
              <a:t>:</a:t>
            </a:r>
            <a:endParaRPr lang="vi-VN" altLang="en-US" sz="3200" dirty="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    -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cs typeface="+mn-lt"/>
                <a:sym typeface="+mn-ea"/>
              </a:rPr>
              <a:t>hiển thị thông tin:+nhập vào phòng muốn hiển thị		         + hiển thị thông tin khách hàng của phòng đã chọn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 smtClean="0">
                <a:solidFill>
                  <a:schemeClr val="tx1"/>
                </a:solidFill>
                <a:cs typeface="+mn-lt"/>
                <a:sym typeface="+mn-ea"/>
              </a:rPr>
              <a:t>    </a:t>
            </a:r>
            <a:endParaRPr lang="vi-VN" altLang="en-US" sz="3200" dirty="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vi-VN" altLang="en-US" sz="6000" b="1" dirty="0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pic>
        <p:nvPicPr>
          <p:cNvPr id="51" name="Picture 50" descr="pexels-andrea-piacquadio-3907161"/>
          <p:cNvPicPr>
            <a:picLocks noChangeAspect="1"/>
          </p:cNvPicPr>
          <p:nvPr/>
        </p:nvPicPr>
        <p:blipFill>
          <a:blip r:embed="rId6">
            <a:alphaModFix amt="90000"/>
          </a:blip>
          <a:srcRect l="2469" r="31877"/>
          <a:stretch>
            <a:fillRect/>
          </a:stretch>
        </p:blipFill>
        <p:spPr>
          <a:xfrm>
            <a:off x="12532360" y="0"/>
            <a:ext cx="6753860" cy="6858000"/>
          </a:xfrm>
          <a:prstGeom prst="parallelogram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-7608570" y="2190115"/>
            <a:ext cx="5652770" cy="849630"/>
            <a:chOff x="2866" y="3281"/>
            <a:chExt cx="8902" cy="1338"/>
          </a:xfrm>
        </p:grpSpPr>
        <p:sp>
          <p:nvSpPr>
            <p:cNvPr id="108" name="Flowchart: Connector 107"/>
            <p:cNvSpPr/>
            <p:nvPr/>
          </p:nvSpPr>
          <p:spPr>
            <a:xfrm>
              <a:off x="3006" y="3411"/>
              <a:ext cx="1099" cy="107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2866" y="3281"/>
              <a:ext cx="8902" cy="1338"/>
              <a:chOff x="2866" y="3281"/>
              <a:chExt cx="8902" cy="133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866" y="3281"/>
                <a:ext cx="8902" cy="1338"/>
                <a:chOff x="2866" y="3281"/>
                <a:chExt cx="8902" cy="1338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2866" y="3281"/>
                  <a:ext cx="1378" cy="1338"/>
                  <a:chOff x="2866" y="3281"/>
                  <a:chExt cx="1378" cy="1338"/>
                </a:xfrm>
              </p:grpSpPr>
              <p:sp>
                <p:nvSpPr>
                  <p:cNvPr id="112" name="Oval 111"/>
                  <p:cNvSpPr/>
                  <p:nvPr/>
                </p:nvSpPr>
                <p:spPr>
                  <a:xfrm>
                    <a:off x="2866" y="3281"/>
                    <a:ext cx="1379" cy="1339"/>
                  </a:xfrm>
                  <a:prstGeom prst="ellipse">
                    <a:avLst/>
                  </a:prstGeom>
                  <a:noFill/>
                  <a:ln w="44450" cmpd="thickThin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Flowchart: Connector 112"/>
                  <p:cNvSpPr/>
                  <p:nvPr/>
                </p:nvSpPr>
                <p:spPr>
                  <a:xfrm>
                    <a:off x="3006" y="3411"/>
                    <a:ext cx="1099" cy="1079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4" name="Text Box 113"/>
                <p:cNvSpPr txBox="1"/>
                <p:nvPr/>
              </p:nvSpPr>
              <p:spPr>
                <a:xfrm>
                  <a:off x="3021" y="3411"/>
                  <a:ext cx="990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vi-VN" altLang="en-US" sz="3600" b="1">
                      <a:latin typeface="Calibri" panose="020F0502020204030204" charset="0"/>
                      <a:cs typeface="Calibri" panose="020F0502020204030204" charset="0"/>
                    </a:rPr>
                    <a:t>1</a:t>
                  </a:r>
                </a:p>
              </p:txBody>
            </p:sp>
            <p:grpSp>
              <p:nvGrpSpPr>
                <p:cNvPr id="115" name="Group 114"/>
                <p:cNvGrpSpPr/>
                <p:nvPr/>
              </p:nvGrpSpPr>
              <p:grpSpPr>
                <a:xfrm>
                  <a:off x="5272" y="3421"/>
                  <a:ext cx="6496" cy="1068"/>
                  <a:chOff x="5277" y="3400"/>
                  <a:chExt cx="6496" cy="1068"/>
                </a:xfrm>
              </p:grpSpPr>
              <p:sp>
                <p:nvSpPr>
                  <p:cNvPr id="116" name="Freeform 115"/>
                  <p:cNvSpPr/>
                  <p:nvPr/>
                </p:nvSpPr>
                <p:spPr>
                  <a:xfrm>
                    <a:off x="5309" y="3400"/>
                    <a:ext cx="6464" cy="1068"/>
                  </a:xfrm>
                  <a:custGeom>
                    <a:avLst/>
                    <a:gdLst>
                      <a:gd name="connsiteX0" fmla="*/ 728 w 6464"/>
                      <a:gd name="connsiteY0" fmla="*/ 0 h 1068"/>
                      <a:gd name="connsiteX1" fmla="*/ 6271 w 6464"/>
                      <a:gd name="connsiteY1" fmla="*/ 3 h 1068"/>
                      <a:gd name="connsiteX2" fmla="*/ 6464 w 6464"/>
                      <a:gd name="connsiteY2" fmla="*/ 181 h 1068"/>
                      <a:gd name="connsiteX3" fmla="*/ 6464 w 6464"/>
                      <a:gd name="connsiteY3" fmla="*/ 890 h 1068"/>
                      <a:gd name="connsiteX4" fmla="*/ 6271 w 6464"/>
                      <a:gd name="connsiteY4" fmla="*/ 1068 h 1068"/>
                      <a:gd name="connsiteX5" fmla="*/ 718 w 6464"/>
                      <a:gd name="connsiteY5" fmla="*/ 1027 h 1068"/>
                      <a:gd name="connsiteX6" fmla="*/ 0 w 6464"/>
                      <a:gd name="connsiteY6" fmla="*/ 489 h 1068"/>
                      <a:gd name="connsiteX7" fmla="*/ 728 w 6464"/>
                      <a:gd name="connsiteY7" fmla="*/ 0 h 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64" h="1068">
                        <a:moveTo>
                          <a:pt x="728" y="0"/>
                        </a:moveTo>
                        <a:lnTo>
                          <a:pt x="6271" y="3"/>
                        </a:lnTo>
                        <a:cubicBezTo>
                          <a:pt x="6378" y="3"/>
                          <a:pt x="6464" y="82"/>
                          <a:pt x="6464" y="181"/>
                        </a:cubicBezTo>
                        <a:lnTo>
                          <a:pt x="6464" y="890"/>
                        </a:lnTo>
                        <a:cubicBezTo>
                          <a:pt x="6464" y="989"/>
                          <a:pt x="6378" y="1068"/>
                          <a:pt x="6271" y="1068"/>
                        </a:cubicBezTo>
                        <a:lnTo>
                          <a:pt x="718" y="1027"/>
                        </a:lnTo>
                        <a:cubicBezTo>
                          <a:pt x="710" y="1037"/>
                          <a:pt x="807" y="1059"/>
                          <a:pt x="0" y="489"/>
                        </a:cubicBezTo>
                        <a:cubicBezTo>
                          <a:pt x="756" y="-27"/>
                          <a:pt x="475" y="173"/>
                          <a:pt x="728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Freeform 116"/>
                  <p:cNvSpPr/>
                  <p:nvPr/>
                </p:nvSpPr>
                <p:spPr>
                  <a:xfrm rot="18840000">
                    <a:off x="5294" y="3405"/>
                    <a:ext cx="927" cy="962"/>
                  </a:xfrm>
                  <a:custGeom>
                    <a:avLst/>
                    <a:gdLst>
                      <a:gd name="connsiteX0" fmla="*/ 0 w 927"/>
                      <a:gd name="connsiteY0" fmla="*/ 0 h 962"/>
                      <a:gd name="connsiteX1" fmla="*/ 927 w 927"/>
                      <a:gd name="connsiteY1" fmla="*/ 274 h 962"/>
                      <a:gd name="connsiteX2" fmla="*/ 93 w 927"/>
                      <a:gd name="connsiteY2" fmla="*/ 102 h 962"/>
                      <a:gd name="connsiteX3" fmla="*/ 202 w 927"/>
                      <a:gd name="connsiteY3" fmla="*/ 962 h 962"/>
                      <a:gd name="connsiteX4" fmla="*/ 0 w 927"/>
                      <a:gd name="connsiteY4" fmla="*/ 0 h 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7" h="962">
                        <a:moveTo>
                          <a:pt x="0" y="0"/>
                        </a:moveTo>
                        <a:lnTo>
                          <a:pt x="927" y="274"/>
                        </a:lnTo>
                        <a:lnTo>
                          <a:pt x="93" y="102"/>
                        </a:lnTo>
                        <a:lnTo>
                          <a:pt x="202" y="9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18" name="Text 2"/>
              <p:cNvSpPr txBox="1"/>
              <p:nvPr/>
            </p:nvSpPr>
            <p:spPr>
              <a:xfrm>
                <a:off x="6042" y="3539"/>
                <a:ext cx="5594" cy="774"/>
              </a:xfrm>
              <a:prstGeom prst="rect">
                <a:avLst/>
              </a:prstGeom>
              <a:noFill/>
              <a:ln>
                <a:noFill/>
              </a:ln>
              <a:sp3d prstMaterial="powder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0" algn="ctr">
                  <a:buFont typeface="Arial" panose="020B0604020202020204" pitchFamily="34" charset="0"/>
                  <a:buNone/>
                </a:pPr>
                <a:r>
                  <a:rPr lang="en-US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vi-VN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Ô HÌNH HÓA</a:t>
                </a:r>
                <a:endParaRPr lang="vi-VN" altLang="en-US" sz="2600" b="1">
                  <a:solidFill>
                    <a:schemeClr val="tx1"/>
                  </a:solidFill>
                  <a:effectLst/>
                  <a:latin typeface="iCiel Cadena" panose="02000503000000020004" charset="0"/>
                  <a:cs typeface="iCiel Cadena" panose="02000503000000020004" charset="0"/>
                </a:endParaRPr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-6881495" y="3478530"/>
            <a:ext cx="6282690" cy="849630"/>
            <a:chOff x="4011" y="5310"/>
            <a:chExt cx="9894" cy="1338"/>
          </a:xfrm>
        </p:grpSpPr>
        <p:grpSp>
          <p:nvGrpSpPr>
            <p:cNvPr id="120" name="Group 119"/>
            <p:cNvGrpSpPr/>
            <p:nvPr/>
          </p:nvGrpSpPr>
          <p:grpSpPr>
            <a:xfrm>
              <a:off x="4011" y="5310"/>
              <a:ext cx="1378" cy="1338"/>
              <a:chOff x="2866" y="3281"/>
              <a:chExt cx="1378" cy="1338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Text Box 122"/>
            <p:cNvSpPr txBox="1"/>
            <p:nvPr/>
          </p:nvSpPr>
          <p:spPr>
            <a:xfrm>
              <a:off x="4205" y="5472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6545" y="5504"/>
              <a:ext cx="7028" cy="1065"/>
              <a:chOff x="5290" y="3403"/>
              <a:chExt cx="6483" cy="1065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5309" y="3403"/>
                <a:ext cx="6464" cy="1065"/>
              </a:xfrm>
              <a:custGeom>
                <a:avLst/>
                <a:gdLst>
                  <a:gd name="connsiteX0" fmla="*/ 752 w 7007"/>
                  <a:gd name="connsiteY0" fmla="*/ 0 h 1065"/>
                  <a:gd name="connsiteX1" fmla="*/ 6798 w 7007"/>
                  <a:gd name="connsiteY1" fmla="*/ 0 h 1065"/>
                  <a:gd name="connsiteX2" fmla="*/ 7007 w 7007"/>
                  <a:gd name="connsiteY2" fmla="*/ 178 h 1065"/>
                  <a:gd name="connsiteX3" fmla="*/ 7007 w 7007"/>
                  <a:gd name="connsiteY3" fmla="*/ 887 h 1065"/>
                  <a:gd name="connsiteX4" fmla="*/ 6798 w 7007"/>
                  <a:gd name="connsiteY4" fmla="*/ 1065 h 1065"/>
                  <a:gd name="connsiteX5" fmla="*/ 771 w 7007"/>
                  <a:gd name="connsiteY5" fmla="*/ 1017 h 1065"/>
                  <a:gd name="connsiteX6" fmla="*/ 0 w 7007"/>
                  <a:gd name="connsiteY6" fmla="*/ 486 h 1065"/>
                  <a:gd name="connsiteX7" fmla="*/ 752 w 7007"/>
                  <a:gd name="connsiteY7" fmla="*/ 0 h 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07" h="1065">
                    <a:moveTo>
                      <a:pt x="752" y="0"/>
                    </a:moveTo>
                    <a:lnTo>
                      <a:pt x="6798" y="0"/>
                    </a:lnTo>
                    <a:cubicBezTo>
                      <a:pt x="6915" y="0"/>
                      <a:pt x="7007" y="79"/>
                      <a:pt x="7007" y="178"/>
                    </a:cubicBezTo>
                    <a:lnTo>
                      <a:pt x="7007" y="887"/>
                    </a:lnTo>
                    <a:cubicBezTo>
                      <a:pt x="7007" y="986"/>
                      <a:pt x="6915" y="1065"/>
                      <a:pt x="6798" y="1065"/>
                    </a:cubicBezTo>
                    <a:lnTo>
                      <a:pt x="771" y="1017"/>
                    </a:lnTo>
                    <a:cubicBezTo>
                      <a:pt x="763" y="1027"/>
                      <a:pt x="874" y="1056"/>
                      <a:pt x="0" y="486"/>
                    </a:cubicBezTo>
                    <a:cubicBezTo>
                      <a:pt x="819" y="-30"/>
                      <a:pt x="477" y="173"/>
                      <a:pt x="75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8840000">
                <a:off x="5286" y="3406"/>
                <a:ext cx="967" cy="960"/>
              </a:xfrm>
              <a:custGeom>
                <a:avLst/>
                <a:gdLst>
                  <a:gd name="connsiteX0" fmla="*/ 0 w 967"/>
                  <a:gd name="connsiteY0" fmla="*/ 0 h 1041"/>
                  <a:gd name="connsiteX1" fmla="*/ 967 w 967"/>
                  <a:gd name="connsiteY1" fmla="*/ 310 h 1041"/>
                  <a:gd name="connsiteX2" fmla="*/ 93 w 967"/>
                  <a:gd name="connsiteY2" fmla="*/ 111 h 1041"/>
                  <a:gd name="connsiteX3" fmla="*/ 234 w 967"/>
                  <a:gd name="connsiteY3" fmla="*/ 1041 h 1041"/>
                  <a:gd name="connsiteX4" fmla="*/ 0 w 967"/>
                  <a:gd name="connsiteY4" fmla="*/ 0 h 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1041">
                    <a:moveTo>
                      <a:pt x="0" y="0"/>
                    </a:moveTo>
                    <a:lnTo>
                      <a:pt x="967" y="310"/>
                    </a:lnTo>
                    <a:lnTo>
                      <a:pt x="93" y="111"/>
                    </a:lnTo>
                    <a:lnTo>
                      <a:pt x="234" y="10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Text 2"/>
            <p:cNvSpPr txBox="1"/>
            <p:nvPr/>
          </p:nvSpPr>
          <p:spPr>
            <a:xfrm>
              <a:off x="7041" y="5610"/>
              <a:ext cx="6864" cy="822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l">
                <a:buFont typeface="Arial" panose="020B0604020202020204" pitchFamily="34" charset="0"/>
                <a:buNone/>
              </a:pP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TRÚC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-6183630" y="4784725"/>
            <a:ext cx="5861685" cy="849630"/>
            <a:chOff x="5110" y="7367"/>
            <a:chExt cx="9231" cy="1338"/>
          </a:xfrm>
        </p:grpSpPr>
        <p:grpSp>
          <p:nvGrpSpPr>
            <p:cNvPr id="129" name="Group 128"/>
            <p:cNvGrpSpPr/>
            <p:nvPr/>
          </p:nvGrpSpPr>
          <p:grpSpPr>
            <a:xfrm>
              <a:off x="5110" y="7367"/>
              <a:ext cx="1378" cy="1338"/>
              <a:chOff x="2866" y="3281"/>
              <a:chExt cx="1378" cy="1338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Text Box 131"/>
            <p:cNvSpPr txBox="1"/>
            <p:nvPr/>
          </p:nvSpPr>
          <p:spPr>
            <a:xfrm>
              <a:off x="5304" y="753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3</a:t>
              </a: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7597" y="7510"/>
              <a:ext cx="6742" cy="1072"/>
              <a:chOff x="5272" y="3396"/>
              <a:chExt cx="6501" cy="1072"/>
            </a:xfrm>
          </p:grpSpPr>
          <p:sp>
            <p:nvSpPr>
              <p:cNvPr id="134" name="Freeform 133"/>
              <p:cNvSpPr/>
              <p:nvPr/>
            </p:nvSpPr>
            <p:spPr>
              <a:xfrm>
                <a:off x="5309" y="3396"/>
                <a:ext cx="6464" cy="1072"/>
              </a:xfrm>
              <a:custGeom>
                <a:avLst/>
                <a:gdLst>
                  <a:gd name="connsiteX0" fmla="*/ 806 w 6704"/>
                  <a:gd name="connsiteY0" fmla="*/ 0 h 1072"/>
                  <a:gd name="connsiteX1" fmla="*/ 6504 w 6704"/>
                  <a:gd name="connsiteY1" fmla="*/ 7 h 1072"/>
                  <a:gd name="connsiteX2" fmla="*/ 6704 w 6704"/>
                  <a:gd name="connsiteY2" fmla="*/ 185 h 1072"/>
                  <a:gd name="connsiteX3" fmla="*/ 6704 w 6704"/>
                  <a:gd name="connsiteY3" fmla="*/ 894 h 1072"/>
                  <a:gd name="connsiteX4" fmla="*/ 6504 w 6704"/>
                  <a:gd name="connsiteY4" fmla="*/ 1072 h 1072"/>
                  <a:gd name="connsiteX5" fmla="*/ 730 w 6704"/>
                  <a:gd name="connsiteY5" fmla="*/ 1037 h 1072"/>
                  <a:gd name="connsiteX6" fmla="*/ 0 w 6704"/>
                  <a:gd name="connsiteY6" fmla="*/ 493 h 1072"/>
                  <a:gd name="connsiteX7" fmla="*/ 806 w 6704"/>
                  <a:gd name="connsiteY7" fmla="*/ 0 h 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4" h="1072">
                    <a:moveTo>
                      <a:pt x="806" y="0"/>
                    </a:moveTo>
                    <a:lnTo>
                      <a:pt x="6504" y="7"/>
                    </a:lnTo>
                    <a:cubicBezTo>
                      <a:pt x="6615" y="7"/>
                      <a:pt x="6704" y="86"/>
                      <a:pt x="6704" y="185"/>
                    </a:cubicBezTo>
                    <a:lnTo>
                      <a:pt x="6704" y="894"/>
                    </a:lnTo>
                    <a:cubicBezTo>
                      <a:pt x="6704" y="993"/>
                      <a:pt x="6615" y="1072"/>
                      <a:pt x="6504" y="1072"/>
                    </a:cubicBezTo>
                    <a:lnTo>
                      <a:pt x="730" y="1037"/>
                    </a:lnTo>
                    <a:cubicBezTo>
                      <a:pt x="722" y="1047"/>
                      <a:pt x="837" y="1063"/>
                      <a:pt x="0" y="493"/>
                    </a:cubicBezTo>
                    <a:cubicBezTo>
                      <a:pt x="784" y="-23"/>
                      <a:pt x="544" y="173"/>
                      <a:pt x="80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/>
              <p:cNvSpPr/>
              <p:nvPr/>
            </p:nvSpPr>
            <p:spPr>
              <a:xfrm rot="18840000">
                <a:off x="5274" y="3406"/>
                <a:ext cx="934" cy="939"/>
              </a:xfrm>
              <a:custGeom>
                <a:avLst/>
                <a:gdLst>
                  <a:gd name="connsiteX0" fmla="*/ 0 w 934"/>
                  <a:gd name="connsiteY0" fmla="*/ 0 h 974"/>
                  <a:gd name="connsiteX1" fmla="*/ 934 w 934"/>
                  <a:gd name="connsiteY1" fmla="*/ 295 h 974"/>
                  <a:gd name="connsiteX2" fmla="*/ 94 w 934"/>
                  <a:gd name="connsiteY2" fmla="*/ 104 h 974"/>
                  <a:gd name="connsiteX3" fmla="*/ 202 w 934"/>
                  <a:gd name="connsiteY3" fmla="*/ 974 h 974"/>
                  <a:gd name="connsiteX4" fmla="*/ 0 w 934"/>
                  <a:gd name="connsiteY4" fmla="*/ 0 h 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4" h="974">
                    <a:moveTo>
                      <a:pt x="0" y="0"/>
                    </a:moveTo>
                    <a:lnTo>
                      <a:pt x="934" y="295"/>
                    </a:lnTo>
                    <a:lnTo>
                      <a:pt x="94" y="104"/>
                    </a:lnTo>
                    <a:lnTo>
                      <a:pt x="202" y="9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Text 2"/>
            <p:cNvSpPr txBox="1"/>
            <p:nvPr/>
          </p:nvSpPr>
          <p:spPr>
            <a:xfrm>
              <a:off x="7845" y="7619"/>
              <a:ext cx="6496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en-US" sz="26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VIẾT CHƯƠNG TRÌNH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8198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0" y="968375"/>
            <a:ext cx="989139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472680" y="7938135"/>
            <a:ext cx="9371330" cy="9273540"/>
            <a:chOff x="-1300" y="-1550"/>
            <a:chExt cx="14758" cy="14604"/>
          </a:xfrm>
          <a:blipFill rotWithShape="1">
            <a:blip r:embed="rId5"/>
            <a:stretch>
              <a:fillRect/>
            </a:stretch>
          </a:blipFill>
        </p:grpSpPr>
        <p:sp>
          <p:nvSpPr>
            <p:cNvPr id="12" name="Donut 11"/>
            <p:cNvSpPr/>
            <p:nvPr/>
          </p:nvSpPr>
          <p:spPr>
            <a:xfrm>
              <a:off x="2908" y="2573"/>
              <a:ext cx="6319" cy="636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119" y="4792"/>
              <a:ext cx="1920" cy="192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-1300" y="-1550"/>
              <a:ext cx="14759" cy="14605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663156" y="138430"/>
            <a:ext cx="2574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41375" y="1544955"/>
            <a:ext cx="3651885" cy="645160"/>
            <a:chOff x="3021" y="3411"/>
            <a:chExt cx="5751" cy="1016"/>
          </a:xfrm>
        </p:grpSpPr>
        <p:sp>
          <p:nvSpPr>
            <p:cNvPr id="30" name="Text Box 29"/>
            <p:cNvSpPr txBox="1"/>
            <p:nvPr/>
          </p:nvSpPr>
          <p:spPr>
            <a:xfrm>
              <a:off x="3021" y="341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1</a:t>
              </a:r>
            </a:p>
          </p:txBody>
        </p:sp>
        <p:sp>
          <p:nvSpPr>
            <p:cNvPr id="38" name="Text 2"/>
            <p:cNvSpPr txBox="1"/>
            <p:nvPr/>
          </p:nvSpPr>
          <p:spPr>
            <a:xfrm>
              <a:off x="3178" y="3532"/>
              <a:ext cx="5594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vi-VN" altLang="vi-VN" sz="2600" b="1" u="sng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Ô HÌNH HÓA</a:t>
              </a:r>
              <a:endParaRPr lang="vi-VN" altLang="en-US" sz="26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 2"/>
          <p:cNvSpPr txBox="1"/>
          <p:nvPr/>
        </p:nvSpPr>
        <p:spPr>
          <a:xfrm>
            <a:off x="1140333" y="2204581"/>
            <a:ext cx="8698230" cy="3046988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Chức năng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: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- sửa thông tin:+ nhập vào phòng muốn sửa thông tin          + nhập vào thông tin mới 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cs typeface="+mn-lt"/>
                <a:sym typeface="+mn-ea"/>
              </a:rPr>
              <a:t>   </a:t>
            </a:r>
            <a:endParaRPr lang="vi-VN" altLang="en-US" sz="6000" b="1" dirty="0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pic>
        <p:nvPicPr>
          <p:cNvPr id="51" name="Picture 50" descr="pexels-andrea-piacquadio-3907161"/>
          <p:cNvPicPr>
            <a:picLocks noChangeAspect="1"/>
          </p:cNvPicPr>
          <p:nvPr/>
        </p:nvPicPr>
        <p:blipFill>
          <a:blip r:embed="rId6">
            <a:alphaModFix amt="90000"/>
          </a:blip>
          <a:srcRect l="2469" r="31877"/>
          <a:stretch>
            <a:fillRect/>
          </a:stretch>
        </p:blipFill>
        <p:spPr>
          <a:xfrm>
            <a:off x="12532360" y="0"/>
            <a:ext cx="6753860" cy="6858000"/>
          </a:xfrm>
          <a:prstGeom prst="parallelogram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-7608570" y="2190115"/>
            <a:ext cx="5652770" cy="849630"/>
            <a:chOff x="2866" y="3281"/>
            <a:chExt cx="8902" cy="1338"/>
          </a:xfrm>
        </p:grpSpPr>
        <p:sp>
          <p:nvSpPr>
            <p:cNvPr id="108" name="Flowchart: Connector 107"/>
            <p:cNvSpPr/>
            <p:nvPr/>
          </p:nvSpPr>
          <p:spPr>
            <a:xfrm>
              <a:off x="3006" y="3411"/>
              <a:ext cx="1099" cy="107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2866" y="3281"/>
              <a:ext cx="8902" cy="1338"/>
              <a:chOff x="2866" y="3281"/>
              <a:chExt cx="8902" cy="133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866" y="3281"/>
                <a:ext cx="8902" cy="1338"/>
                <a:chOff x="2866" y="3281"/>
                <a:chExt cx="8902" cy="1338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2866" y="3281"/>
                  <a:ext cx="1378" cy="1338"/>
                  <a:chOff x="2866" y="3281"/>
                  <a:chExt cx="1378" cy="1338"/>
                </a:xfrm>
              </p:grpSpPr>
              <p:sp>
                <p:nvSpPr>
                  <p:cNvPr id="112" name="Oval 111"/>
                  <p:cNvSpPr/>
                  <p:nvPr/>
                </p:nvSpPr>
                <p:spPr>
                  <a:xfrm>
                    <a:off x="2866" y="3281"/>
                    <a:ext cx="1379" cy="1339"/>
                  </a:xfrm>
                  <a:prstGeom prst="ellipse">
                    <a:avLst/>
                  </a:prstGeom>
                  <a:noFill/>
                  <a:ln w="44450" cmpd="thickThin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Flowchart: Connector 112"/>
                  <p:cNvSpPr/>
                  <p:nvPr/>
                </p:nvSpPr>
                <p:spPr>
                  <a:xfrm>
                    <a:off x="3006" y="3411"/>
                    <a:ext cx="1099" cy="1079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4" name="Text Box 113"/>
                <p:cNvSpPr txBox="1"/>
                <p:nvPr/>
              </p:nvSpPr>
              <p:spPr>
                <a:xfrm>
                  <a:off x="3021" y="3411"/>
                  <a:ext cx="990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vi-VN" altLang="en-US" sz="3600" b="1">
                      <a:latin typeface="Calibri" panose="020F0502020204030204" charset="0"/>
                      <a:cs typeface="Calibri" panose="020F0502020204030204" charset="0"/>
                    </a:rPr>
                    <a:t>1</a:t>
                  </a:r>
                </a:p>
              </p:txBody>
            </p:sp>
            <p:grpSp>
              <p:nvGrpSpPr>
                <p:cNvPr id="115" name="Group 114"/>
                <p:cNvGrpSpPr/>
                <p:nvPr/>
              </p:nvGrpSpPr>
              <p:grpSpPr>
                <a:xfrm>
                  <a:off x="5272" y="3421"/>
                  <a:ext cx="6496" cy="1068"/>
                  <a:chOff x="5277" y="3400"/>
                  <a:chExt cx="6496" cy="1068"/>
                </a:xfrm>
              </p:grpSpPr>
              <p:sp>
                <p:nvSpPr>
                  <p:cNvPr id="116" name="Freeform 115"/>
                  <p:cNvSpPr/>
                  <p:nvPr/>
                </p:nvSpPr>
                <p:spPr>
                  <a:xfrm>
                    <a:off x="5309" y="3400"/>
                    <a:ext cx="6464" cy="1068"/>
                  </a:xfrm>
                  <a:custGeom>
                    <a:avLst/>
                    <a:gdLst>
                      <a:gd name="connsiteX0" fmla="*/ 728 w 6464"/>
                      <a:gd name="connsiteY0" fmla="*/ 0 h 1068"/>
                      <a:gd name="connsiteX1" fmla="*/ 6271 w 6464"/>
                      <a:gd name="connsiteY1" fmla="*/ 3 h 1068"/>
                      <a:gd name="connsiteX2" fmla="*/ 6464 w 6464"/>
                      <a:gd name="connsiteY2" fmla="*/ 181 h 1068"/>
                      <a:gd name="connsiteX3" fmla="*/ 6464 w 6464"/>
                      <a:gd name="connsiteY3" fmla="*/ 890 h 1068"/>
                      <a:gd name="connsiteX4" fmla="*/ 6271 w 6464"/>
                      <a:gd name="connsiteY4" fmla="*/ 1068 h 1068"/>
                      <a:gd name="connsiteX5" fmla="*/ 718 w 6464"/>
                      <a:gd name="connsiteY5" fmla="*/ 1027 h 1068"/>
                      <a:gd name="connsiteX6" fmla="*/ 0 w 6464"/>
                      <a:gd name="connsiteY6" fmla="*/ 489 h 1068"/>
                      <a:gd name="connsiteX7" fmla="*/ 728 w 6464"/>
                      <a:gd name="connsiteY7" fmla="*/ 0 h 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64" h="1068">
                        <a:moveTo>
                          <a:pt x="728" y="0"/>
                        </a:moveTo>
                        <a:lnTo>
                          <a:pt x="6271" y="3"/>
                        </a:lnTo>
                        <a:cubicBezTo>
                          <a:pt x="6378" y="3"/>
                          <a:pt x="6464" y="82"/>
                          <a:pt x="6464" y="181"/>
                        </a:cubicBezTo>
                        <a:lnTo>
                          <a:pt x="6464" y="890"/>
                        </a:lnTo>
                        <a:cubicBezTo>
                          <a:pt x="6464" y="989"/>
                          <a:pt x="6378" y="1068"/>
                          <a:pt x="6271" y="1068"/>
                        </a:cubicBezTo>
                        <a:lnTo>
                          <a:pt x="718" y="1027"/>
                        </a:lnTo>
                        <a:cubicBezTo>
                          <a:pt x="710" y="1037"/>
                          <a:pt x="807" y="1059"/>
                          <a:pt x="0" y="489"/>
                        </a:cubicBezTo>
                        <a:cubicBezTo>
                          <a:pt x="756" y="-27"/>
                          <a:pt x="475" y="173"/>
                          <a:pt x="728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Freeform 116"/>
                  <p:cNvSpPr/>
                  <p:nvPr/>
                </p:nvSpPr>
                <p:spPr>
                  <a:xfrm rot="18840000">
                    <a:off x="5294" y="3405"/>
                    <a:ext cx="927" cy="962"/>
                  </a:xfrm>
                  <a:custGeom>
                    <a:avLst/>
                    <a:gdLst>
                      <a:gd name="connsiteX0" fmla="*/ 0 w 927"/>
                      <a:gd name="connsiteY0" fmla="*/ 0 h 962"/>
                      <a:gd name="connsiteX1" fmla="*/ 927 w 927"/>
                      <a:gd name="connsiteY1" fmla="*/ 274 h 962"/>
                      <a:gd name="connsiteX2" fmla="*/ 93 w 927"/>
                      <a:gd name="connsiteY2" fmla="*/ 102 h 962"/>
                      <a:gd name="connsiteX3" fmla="*/ 202 w 927"/>
                      <a:gd name="connsiteY3" fmla="*/ 962 h 962"/>
                      <a:gd name="connsiteX4" fmla="*/ 0 w 927"/>
                      <a:gd name="connsiteY4" fmla="*/ 0 h 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7" h="962">
                        <a:moveTo>
                          <a:pt x="0" y="0"/>
                        </a:moveTo>
                        <a:lnTo>
                          <a:pt x="927" y="274"/>
                        </a:lnTo>
                        <a:lnTo>
                          <a:pt x="93" y="102"/>
                        </a:lnTo>
                        <a:lnTo>
                          <a:pt x="202" y="9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18" name="Text 2"/>
              <p:cNvSpPr txBox="1"/>
              <p:nvPr/>
            </p:nvSpPr>
            <p:spPr>
              <a:xfrm>
                <a:off x="6042" y="3539"/>
                <a:ext cx="5594" cy="774"/>
              </a:xfrm>
              <a:prstGeom prst="rect">
                <a:avLst/>
              </a:prstGeom>
              <a:noFill/>
              <a:ln>
                <a:noFill/>
              </a:ln>
              <a:sp3d prstMaterial="powder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0" algn="ctr">
                  <a:buFont typeface="Arial" panose="020B0604020202020204" pitchFamily="34" charset="0"/>
                  <a:buNone/>
                </a:pPr>
                <a:r>
                  <a:rPr lang="en-US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vi-VN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Ô HÌNH HÓA</a:t>
                </a:r>
                <a:endParaRPr lang="vi-VN" altLang="en-US" sz="2600" b="1">
                  <a:solidFill>
                    <a:schemeClr val="tx1"/>
                  </a:solidFill>
                  <a:effectLst/>
                  <a:latin typeface="iCiel Cadena" panose="02000503000000020004" charset="0"/>
                  <a:cs typeface="iCiel Cadena" panose="02000503000000020004" charset="0"/>
                </a:endParaRPr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-6881495" y="3478530"/>
            <a:ext cx="6282690" cy="849630"/>
            <a:chOff x="4011" y="5310"/>
            <a:chExt cx="9894" cy="1338"/>
          </a:xfrm>
        </p:grpSpPr>
        <p:grpSp>
          <p:nvGrpSpPr>
            <p:cNvPr id="120" name="Group 119"/>
            <p:cNvGrpSpPr/>
            <p:nvPr/>
          </p:nvGrpSpPr>
          <p:grpSpPr>
            <a:xfrm>
              <a:off x="4011" y="5310"/>
              <a:ext cx="1378" cy="1338"/>
              <a:chOff x="2866" y="3281"/>
              <a:chExt cx="1378" cy="1338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Text Box 122"/>
            <p:cNvSpPr txBox="1"/>
            <p:nvPr/>
          </p:nvSpPr>
          <p:spPr>
            <a:xfrm>
              <a:off x="4205" y="5472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6545" y="5504"/>
              <a:ext cx="7028" cy="1065"/>
              <a:chOff x="5290" y="3403"/>
              <a:chExt cx="6483" cy="1065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5309" y="3403"/>
                <a:ext cx="6464" cy="1065"/>
              </a:xfrm>
              <a:custGeom>
                <a:avLst/>
                <a:gdLst>
                  <a:gd name="connsiteX0" fmla="*/ 752 w 7007"/>
                  <a:gd name="connsiteY0" fmla="*/ 0 h 1065"/>
                  <a:gd name="connsiteX1" fmla="*/ 6798 w 7007"/>
                  <a:gd name="connsiteY1" fmla="*/ 0 h 1065"/>
                  <a:gd name="connsiteX2" fmla="*/ 7007 w 7007"/>
                  <a:gd name="connsiteY2" fmla="*/ 178 h 1065"/>
                  <a:gd name="connsiteX3" fmla="*/ 7007 w 7007"/>
                  <a:gd name="connsiteY3" fmla="*/ 887 h 1065"/>
                  <a:gd name="connsiteX4" fmla="*/ 6798 w 7007"/>
                  <a:gd name="connsiteY4" fmla="*/ 1065 h 1065"/>
                  <a:gd name="connsiteX5" fmla="*/ 771 w 7007"/>
                  <a:gd name="connsiteY5" fmla="*/ 1017 h 1065"/>
                  <a:gd name="connsiteX6" fmla="*/ 0 w 7007"/>
                  <a:gd name="connsiteY6" fmla="*/ 486 h 1065"/>
                  <a:gd name="connsiteX7" fmla="*/ 752 w 7007"/>
                  <a:gd name="connsiteY7" fmla="*/ 0 h 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07" h="1065">
                    <a:moveTo>
                      <a:pt x="752" y="0"/>
                    </a:moveTo>
                    <a:lnTo>
                      <a:pt x="6798" y="0"/>
                    </a:lnTo>
                    <a:cubicBezTo>
                      <a:pt x="6915" y="0"/>
                      <a:pt x="7007" y="79"/>
                      <a:pt x="7007" y="178"/>
                    </a:cubicBezTo>
                    <a:lnTo>
                      <a:pt x="7007" y="887"/>
                    </a:lnTo>
                    <a:cubicBezTo>
                      <a:pt x="7007" y="986"/>
                      <a:pt x="6915" y="1065"/>
                      <a:pt x="6798" y="1065"/>
                    </a:cubicBezTo>
                    <a:lnTo>
                      <a:pt x="771" y="1017"/>
                    </a:lnTo>
                    <a:cubicBezTo>
                      <a:pt x="763" y="1027"/>
                      <a:pt x="874" y="1056"/>
                      <a:pt x="0" y="486"/>
                    </a:cubicBezTo>
                    <a:cubicBezTo>
                      <a:pt x="819" y="-30"/>
                      <a:pt x="477" y="173"/>
                      <a:pt x="75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8840000">
                <a:off x="5286" y="3406"/>
                <a:ext cx="967" cy="960"/>
              </a:xfrm>
              <a:custGeom>
                <a:avLst/>
                <a:gdLst>
                  <a:gd name="connsiteX0" fmla="*/ 0 w 967"/>
                  <a:gd name="connsiteY0" fmla="*/ 0 h 1041"/>
                  <a:gd name="connsiteX1" fmla="*/ 967 w 967"/>
                  <a:gd name="connsiteY1" fmla="*/ 310 h 1041"/>
                  <a:gd name="connsiteX2" fmla="*/ 93 w 967"/>
                  <a:gd name="connsiteY2" fmla="*/ 111 h 1041"/>
                  <a:gd name="connsiteX3" fmla="*/ 234 w 967"/>
                  <a:gd name="connsiteY3" fmla="*/ 1041 h 1041"/>
                  <a:gd name="connsiteX4" fmla="*/ 0 w 967"/>
                  <a:gd name="connsiteY4" fmla="*/ 0 h 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1041">
                    <a:moveTo>
                      <a:pt x="0" y="0"/>
                    </a:moveTo>
                    <a:lnTo>
                      <a:pt x="967" y="310"/>
                    </a:lnTo>
                    <a:lnTo>
                      <a:pt x="93" y="111"/>
                    </a:lnTo>
                    <a:lnTo>
                      <a:pt x="234" y="10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Text 2"/>
            <p:cNvSpPr txBox="1"/>
            <p:nvPr/>
          </p:nvSpPr>
          <p:spPr>
            <a:xfrm>
              <a:off x="7041" y="5610"/>
              <a:ext cx="6864" cy="822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l">
                <a:buFont typeface="Arial" panose="020B0604020202020204" pitchFamily="34" charset="0"/>
                <a:buNone/>
              </a:pP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TRÚC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-6183630" y="4784725"/>
            <a:ext cx="5861685" cy="849630"/>
            <a:chOff x="5110" y="7367"/>
            <a:chExt cx="9231" cy="1338"/>
          </a:xfrm>
        </p:grpSpPr>
        <p:grpSp>
          <p:nvGrpSpPr>
            <p:cNvPr id="129" name="Group 128"/>
            <p:cNvGrpSpPr/>
            <p:nvPr/>
          </p:nvGrpSpPr>
          <p:grpSpPr>
            <a:xfrm>
              <a:off x="5110" y="7367"/>
              <a:ext cx="1378" cy="1338"/>
              <a:chOff x="2866" y="3281"/>
              <a:chExt cx="1378" cy="1338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Text Box 131"/>
            <p:cNvSpPr txBox="1"/>
            <p:nvPr/>
          </p:nvSpPr>
          <p:spPr>
            <a:xfrm>
              <a:off x="5304" y="753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3</a:t>
              </a: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7597" y="7510"/>
              <a:ext cx="6742" cy="1072"/>
              <a:chOff x="5272" y="3396"/>
              <a:chExt cx="6501" cy="1072"/>
            </a:xfrm>
          </p:grpSpPr>
          <p:sp>
            <p:nvSpPr>
              <p:cNvPr id="134" name="Freeform 133"/>
              <p:cNvSpPr/>
              <p:nvPr/>
            </p:nvSpPr>
            <p:spPr>
              <a:xfrm>
                <a:off x="5309" y="3396"/>
                <a:ext cx="6464" cy="1072"/>
              </a:xfrm>
              <a:custGeom>
                <a:avLst/>
                <a:gdLst>
                  <a:gd name="connsiteX0" fmla="*/ 806 w 6704"/>
                  <a:gd name="connsiteY0" fmla="*/ 0 h 1072"/>
                  <a:gd name="connsiteX1" fmla="*/ 6504 w 6704"/>
                  <a:gd name="connsiteY1" fmla="*/ 7 h 1072"/>
                  <a:gd name="connsiteX2" fmla="*/ 6704 w 6704"/>
                  <a:gd name="connsiteY2" fmla="*/ 185 h 1072"/>
                  <a:gd name="connsiteX3" fmla="*/ 6704 w 6704"/>
                  <a:gd name="connsiteY3" fmla="*/ 894 h 1072"/>
                  <a:gd name="connsiteX4" fmla="*/ 6504 w 6704"/>
                  <a:gd name="connsiteY4" fmla="*/ 1072 h 1072"/>
                  <a:gd name="connsiteX5" fmla="*/ 730 w 6704"/>
                  <a:gd name="connsiteY5" fmla="*/ 1037 h 1072"/>
                  <a:gd name="connsiteX6" fmla="*/ 0 w 6704"/>
                  <a:gd name="connsiteY6" fmla="*/ 493 h 1072"/>
                  <a:gd name="connsiteX7" fmla="*/ 806 w 6704"/>
                  <a:gd name="connsiteY7" fmla="*/ 0 h 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4" h="1072">
                    <a:moveTo>
                      <a:pt x="806" y="0"/>
                    </a:moveTo>
                    <a:lnTo>
                      <a:pt x="6504" y="7"/>
                    </a:lnTo>
                    <a:cubicBezTo>
                      <a:pt x="6615" y="7"/>
                      <a:pt x="6704" y="86"/>
                      <a:pt x="6704" y="185"/>
                    </a:cubicBezTo>
                    <a:lnTo>
                      <a:pt x="6704" y="894"/>
                    </a:lnTo>
                    <a:cubicBezTo>
                      <a:pt x="6704" y="993"/>
                      <a:pt x="6615" y="1072"/>
                      <a:pt x="6504" y="1072"/>
                    </a:cubicBezTo>
                    <a:lnTo>
                      <a:pt x="730" y="1037"/>
                    </a:lnTo>
                    <a:cubicBezTo>
                      <a:pt x="722" y="1047"/>
                      <a:pt x="837" y="1063"/>
                      <a:pt x="0" y="493"/>
                    </a:cubicBezTo>
                    <a:cubicBezTo>
                      <a:pt x="784" y="-23"/>
                      <a:pt x="544" y="173"/>
                      <a:pt x="80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/>
              <p:cNvSpPr/>
              <p:nvPr/>
            </p:nvSpPr>
            <p:spPr>
              <a:xfrm rot="18840000">
                <a:off x="5274" y="3406"/>
                <a:ext cx="934" cy="939"/>
              </a:xfrm>
              <a:custGeom>
                <a:avLst/>
                <a:gdLst>
                  <a:gd name="connsiteX0" fmla="*/ 0 w 934"/>
                  <a:gd name="connsiteY0" fmla="*/ 0 h 974"/>
                  <a:gd name="connsiteX1" fmla="*/ 934 w 934"/>
                  <a:gd name="connsiteY1" fmla="*/ 295 h 974"/>
                  <a:gd name="connsiteX2" fmla="*/ 94 w 934"/>
                  <a:gd name="connsiteY2" fmla="*/ 104 h 974"/>
                  <a:gd name="connsiteX3" fmla="*/ 202 w 934"/>
                  <a:gd name="connsiteY3" fmla="*/ 974 h 974"/>
                  <a:gd name="connsiteX4" fmla="*/ 0 w 934"/>
                  <a:gd name="connsiteY4" fmla="*/ 0 h 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4" h="974">
                    <a:moveTo>
                      <a:pt x="0" y="0"/>
                    </a:moveTo>
                    <a:lnTo>
                      <a:pt x="934" y="295"/>
                    </a:lnTo>
                    <a:lnTo>
                      <a:pt x="94" y="104"/>
                    </a:lnTo>
                    <a:lnTo>
                      <a:pt x="202" y="9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Text 2"/>
            <p:cNvSpPr txBox="1"/>
            <p:nvPr/>
          </p:nvSpPr>
          <p:spPr>
            <a:xfrm>
              <a:off x="7845" y="7619"/>
              <a:ext cx="6496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en-US" sz="26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VIẾT CHƯƠNG TRÌNH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185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0" y="968375"/>
            <a:ext cx="989139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966456" y="7826375"/>
            <a:ext cx="9371330" cy="9273540"/>
            <a:chOff x="-1300" y="-1550"/>
            <a:chExt cx="14758" cy="14604"/>
          </a:xfrm>
          <a:blipFill rotWithShape="1">
            <a:blip r:embed="rId5"/>
            <a:stretch>
              <a:fillRect/>
            </a:stretch>
          </a:blipFill>
        </p:grpSpPr>
        <p:sp>
          <p:nvSpPr>
            <p:cNvPr id="12" name="Donut 11"/>
            <p:cNvSpPr/>
            <p:nvPr/>
          </p:nvSpPr>
          <p:spPr>
            <a:xfrm>
              <a:off x="2908" y="2573"/>
              <a:ext cx="6319" cy="636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119" y="4792"/>
              <a:ext cx="1920" cy="192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-1300" y="-1550"/>
              <a:ext cx="14759" cy="14605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663156" y="138430"/>
            <a:ext cx="2574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146175" y="1561326"/>
            <a:ext cx="3651885" cy="645160"/>
            <a:chOff x="3021" y="3411"/>
            <a:chExt cx="5751" cy="1016"/>
          </a:xfrm>
        </p:grpSpPr>
        <p:sp>
          <p:nvSpPr>
            <p:cNvPr id="30" name="Text Box 29"/>
            <p:cNvSpPr txBox="1"/>
            <p:nvPr/>
          </p:nvSpPr>
          <p:spPr>
            <a:xfrm>
              <a:off x="3021" y="341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1</a:t>
              </a:r>
            </a:p>
          </p:txBody>
        </p:sp>
        <p:sp>
          <p:nvSpPr>
            <p:cNvPr id="38" name="Text 2"/>
            <p:cNvSpPr txBox="1"/>
            <p:nvPr/>
          </p:nvSpPr>
          <p:spPr>
            <a:xfrm>
              <a:off x="3178" y="3532"/>
              <a:ext cx="5594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vi-VN" altLang="vi-VN" sz="2600" b="1" u="sng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Ô HÌNH HÓA</a:t>
              </a:r>
              <a:endParaRPr lang="vi-VN" altLang="en-US" sz="26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 2"/>
          <p:cNvSpPr txBox="1"/>
          <p:nvPr/>
        </p:nvSpPr>
        <p:spPr>
          <a:xfrm>
            <a:off x="1146175" y="2206486"/>
            <a:ext cx="8698230" cy="4708981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Chức năng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: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thanh toán:+ nhập vào số phòng cần thanh toán và số đêm</a:t>
            </a:r>
          </a:p>
          <a:p>
            <a:pPr algn="l">
              <a:lnSpc>
                <a:spcPct val="150000"/>
              </a:lnSpc>
            </a:pPr>
            <a:r>
              <a:rPr lang="vi-VN" altLang="en-US" sz="3200" dirty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	</a:t>
            </a: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	      + hiển thị thông tin của khách hàng và số tiền cần thanh toán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vi-VN" altLang="en-US" sz="6000" b="1" dirty="0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pic>
        <p:nvPicPr>
          <p:cNvPr id="51" name="Picture 50" descr="pexels-andrea-piacquadio-3907161"/>
          <p:cNvPicPr>
            <a:picLocks noChangeAspect="1"/>
          </p:cNvPicPr>
          <p:nvPr/>
        </p:nvPicPr>
        <p:blipFill>
          <a:blip r:embed="rId6">
            <a:alphaModFix amt="90000"/>
          </a:blip>
          <a:srcRect l="2469" r="31877"/>
          <a:stretch>
            <a:fillRect/>
          </a:stretch>
        </p:blipFill>
        <p:spPr>
          <a:xfrm>
            <a:off x="12532360" y="0"/>
            <a:ext cx="6753860" cy="6858000"/>
          </a:xfrm>
          <a:prstGeom prst="parallelogram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-7608570" y="2190115"/>
            <a:ext cx="5652770" cy="849630"/>
            <a:chOff x="2866" y="3281"/>
            <a:chExt cx="8902" cy="1338"/>
          </a:xfrm>
        </p:grpSpPr>
        <p:sp>
          <p:nvSpPr>
            <p:cNvPr id="108" name="Flowchart: Connector 107"/>
            <p:cNvSpPr/>
            <p:nvPr/>
          </p:nvSpPr>
          <p:spPr>
            <a:xfrm>
              <a:off x="3006" y="3411"/>
              <a:ext cx="1099" cy="107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2866" y="3281"/>
              <a:ext cx="8902" cy="1338"/>
              <a:chOff x="2866" y="3281"/>
              <a:chExt cx="8902" cy="133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866" y="3281"/>
                <a:ext cx="8902" cy="1338"/>
                <a:chOff x="2866" y="3281"/>
                <a:chExt cx="8902" cy="1338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2866" y="3281"/>
                  <a:ext cx="1378" cy="1338"/>
                  <a:chOff x="2866" y="3281"/>
                  <a:chExt cx="1378" cy="1338"/>
                </a:xfrm>
              </p:grpSpPr>
              <p:sp>
                <p:nvSpPr>
                  <p:cNvPr id="112" name="Oval 111"/>
                  <p:cNvSpPr/>
                  <p:nvPr/>
                </p:nvSpPr>
                <p:spPr>
                  <a:xfrm>
                    <a:off x="2866" y="3281"/>
                    <a:ext cx="1379" cy="1339"/>
                  </a:xfrm>
                  <a:prstGeom prst="ellipse">
                    <a:avLst/>
                  </a:prstGeom>
                  <a:noFill/>
                  <a:ln w="44450" cmpd="thickThin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Flowchart: Connector 112"/>
                  <p:cNvSpPr/>
                  <p:nvPr/>
                </p:nvSpPr>
                <p:spPr>
                  <a:xfrm>
                    <a:off x="3006" y="3411"/>
                    <a:ext cx="1099" cy="1079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4" name="Text Box 113"/>
                <p:cNvSpPr txBox="1"/>
                <p:nvPr/>
              </p:nvSpPr>
              <p:spPr>
                <a:xfrm>
                  <a:off x="3021" y="3411"/>
                  <a:ext cx="990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vi-VN" altLang="en-US" sz="3600" b="1">
                      <a:latin typeface="Calibri" panose="020F0502020204030204" charset="0"/>
                      <a:cs typeface="Calibri" panose="020F0502020204030204" charset="0"/>
                    </a:rPr>
                    <a:t>1</a:t>
                  </a:r>
                </a:p>
              </p:txBody>
            </p:sp>
            <p:grpSp>
              <p:nvGrpSpPr>
                <p:cNvPr id="115" name="Group 114"/>
                <p:cNvGrpSpPr/>
                <p:nvPr/>
              </p:nvGrpSpPr>
              <p:grpSpPr>
                <a:xfrm>
                  <a:off x="5272" y="3421"/>
                  <a:ext cx="6496" cy="1068"/>
                  <a:chOff x="5277" y="3400"/>
                  <a:chExt cx="6496" cy="1068"/>
                </a:xfrm>
              </p:grpSpPr>
              <p:sp>
                <p:nvSpPr>
                  <p:cNvPr id="116" name="Freeform 115"/>
                  <p:cNvSpPr/>
                  <p:nvPr/>
                </p:nvSpPr>
                <p:spPr>
                  <a:xfrm>
                    <a:off x="5309" y="3400"/>
                    <a:ext cx="6464" cy="1068"/>
                  </a:xfrm>
                  <a:custGeom>
                    <a:avLst/>
                    <a:gdLst>
                      <a:gd name="connsiteX0" fmla="*/ 728 w 6464"/>
                      <a:gd name="connsiteY0" fmla="*/ 0 h 1068"/>
                      <a:gd name="connsiteX1" fmla="*/ 6271 w 6464"/>
                      <a:gd name="connsiteY1" fmla="*/ 3 h 1068"/>
                      <a:gd name="connsiteX2" fmla="*/ 6464 w 6464"/>
                      <a:gd name="connsiteY2" fmla="*/ 181 h 1068"/>
                      <a:gd name="connsiteX3" fmla="*/ 6464 w 6464"/>
                      <a:gd name="connsiteY3" fmla="*/ 890 h 1068"/>
                      <a:gd name="connsiteX4" fmla="*/ 6271 w 6464"/>
                      <a:gd name="connsiteY4" fmla="*/ 1068 h 1068"/>
                      <a:gd name="connsiteX5" fmla="*/ 718 w 6464"/>
                      <a:gd name="connsiteY5" fmla="*/ 1027 h 1068"/>
                      <a:gd name="connsiteX6" fmla="*/ 0 w 6464"/>
                      <a:gd name="connsiteY6" fmla="*/ 489 h 1068"/>
                      <a:gd name="connsiteX7" fmla="*/ 728 w 6464"/>
                      <a:gd name="connsiteY7" fmla="*/ 0 h 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64" h="1068">
                        <a:moveTo>
                          <a:pt x="728" y="0"/>
                        </a:moveTo>
                        <a:lnTo>
                          <a:pt x="6271" y="3"/>
                        </a:lnTo>
                        <a:cubicBezTo>
                          <a:pt x="6378" y="3"/>
                          <a:pt x="6464" y="82"/>
                          <a:pt x="6464" y="181"/>
                        </a:cubicBezTo>
                        <a:lnTo>
                          <a:pt x="6464" y="890"/>
                        </a:lnTo>
                        <a:cubicBezTo>
                          <a:pt x="6464" y="989"/>
                          <a:pt x="6378" y="1068"/>
                          <a:pt x="6271" y="1068"/>
                        </a:cubicBezTo>
                        <a:lnTo>
                          <a:pt x="718" y="1027"/>
                        </a:lnTo>
                        <a:cubicBezTo>
                          <a:pt x="710" y="1037"/>
                          <a:pt x="807" y="1059"/>
                          <a:pt x="0" y="489"/>
                        </a:cubicBezTo>
                        <a:cubicBezTo>
                          <a:pt x="756" y="-27"/>
                          <a:pt x="475" y="173"/>
                          <a:pt x="728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Freeform 116"/>
                  <p:cNvSpPr/>
                  <p:nvPr/>
                </p:nvSpPr>
                <p:spPr>
                  <a:xfrm rot="18840000">
                    <a:off x="5294" y="3405"/>
                    <a:ext cx="927" cy="962"/>
                  </a:xfrm>
                  <a:custGeom>
                    <a:avLst/>
                    <a:gdLst>
                      <a:gd name="connsiteX0" fmla="*/ 0 w 927"/>
                      <a:gd name="connsiteY0" fmla="*/ 0 h 962"/>
                      <a:gd name="connsiteX1" fmla="*/ 927 w 927"/>
                      <a:gd name="connsiteY1" fmla="*/ 274 h 962"/>
                      <a:gd name="connsiteX2" fmla="*/ 93 w 927"/>
                      <a:gd name="connsiteY2" fmla="*/ 102 h 962"/>
                      <a:gd name="connsiteX3" fmla="*/ 202 w 927"/>
                      <a:gd name="connsiteY3" fmla="*/ 962 h 962"/>
                      <a:gd name="connsiteX4" fmla="*/ 0 w 927"/>
                      <a:gd name="connsiteY4" fmla="*/ 0 h 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7" h="962">
                        <a:moveTo>
                          <a:pt x="0" y="0"/>
                        </a:moveTo>
                        <a:lnTo>
                          <a:pt x="927" y="274"/>
                        </a:lnTo>
                        <a:lnTo>
                          <a:pt x="93" y="102"/>
                        </a:lnTo>
                        <a:lnTo>
                          <a:pt x="202" y="9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18" name="Text 2"/>
              <p:cNvSpPr txBox="1"/>
              <p:nvPr/>
            </p:nvSpPr>
            <p:spPr>
              <a:xfrm>
                <a:off x="6042" y="3539"/>
                <a:ext cx="5594" cy="774"/>
              </a:xfrm>
              <a:prstGeom prst="rect">
                <a:avLst/>
              </a:prstGeom>
              <a:noFill/>
              <a:ln>
                <a:noFill/>
              </a:ln>
              <a:sp3d prstMaterial="powder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0" algn="ctr">
                  <a:buFont typeface="Arial" panose="020B0604020202020204" pitchFamily="34" charset="0"/>
                  <a:buNone/>
                </a:pPr>
                <a:r>
                  <a:rPr lang="en-US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vi-VN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Ô HÌNH HÓA</a:t>
                </a:r>
                <a:endParaRPr lang="vi-VN" altLang="en-US" sz="2600" b="1">
                  <a:solidFill>
                    <a:schemeClr val="tx1"/>
                  </a:solidFill>
                  <a:effectLst/>
                  <a:latin typeface="iCiel Cadena" panose="02000503000000020004" charset="0"/>
                  <a:cs typeface="iCiel Cadena" panose="02000503000000020004" charset="0"/>
                </a:endParaRPr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-6881495" y="3478530"/>
            <a:ext cx="6282690" cy="849630"/>
            <a:chOff x="4011" y="5310"/>
            <a:chExt cx="9894" cy="1338"/>
          </a:xfrm>
        </p:grpSpPr>
        <p:grpSp>
          <p:nvGrpSpPr>
            <p:cNvPr id="120" name="Group 119"/>
            <p:cNvGrpSpPr/>
            <p:nvPr/>
          </p:nvGrpSpPr>
          <p:grpSpPr>
            <a:xfrm>
              <a:off x="4011" y="5310"/>
              <a:ext cx="1378" cy="1338"/>
              <a:chOff x="2866" y="3281"/>
              <a:chExt cx="1378" cy="1338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Text Box 122"/>
            <p:cNvSpPr txBox="1"/>
            <p:nvPr/>
          </p:nvSpPr>
          <p:spPr>
            <a:xfrm>
              <a:off x="4205" y="5472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6545" y="5504"/>
              <a:ext cx="7028" cy="1065"/>
              <a:chOff x="5290" y="3403"/>
              <a:chExt cx="6483" cy="1065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5309" y="3403"/>
                <a:ext cx="6464" cy="1065"/>
              </a:xfrm>
              <a:custGeom>
                <a:avLst/>
                <a:gdLst>
                  <a:gd name="connsiteX0" fmla="*/ 752 w 7007"/>
                  <a:gd name="connsiteY0" fmla="*/ 0 h 1065"/>
                  <a:gd name="connsiteX1" fmla="*/ 6798 w 7007"/>
                  <a:gd name="connsiteY1" fmla="*/ 0 h 1065"/>
                  <a:gd name="connsiteX2" fmla="*/ 7007 w 7007"/>
                  <a:gd name="connsiteY2" fmla="*/ 178 h 1065"/>
                  <a:gd name="connsiteX3" fmla="*/ 7007 w 7007"/>
                  <a:gd name="connsiteY3" fmla="*/ 887 h 1065"/>
                  <a:gd name="connsiteX4" fmla="*/ 6798 w 7007"/>
                  <a:gd name="connsiteY4" fmla="*/ 1065 h 1065"/>
                  <a:gd name="connsiteX5" fmla="*/ 771 w 7007"/>
                  <a:gd name="connsiteY5" fmla="*/ 1017 h 1065"/>
                  <a:gd name="connsiteX6" fmla="*/ 0 w 7007"/>
                  <a:gd name="connsiteY6" fmla="*/ 486 h 1065"/>
                  <a:gd name="connsiteX7" fmla="*/ 752 w 7007"/>
                  <a:gd name="connsiteY7" fmla="*/ 0 h 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07" h="1065">
                    <a:moveTo>
                      <a:pt x="752" y="0"/>
                    </a:moveTo>
                    <a:lnTo>
                      <a:pt x="6798" y="0"/>
                    </a:lnTo>
                    <a:cubicBezTo>
                      <a:pt x="6915" y="0"/>
                      <a:pt x="7007" y="79"/>
                      <a:pt x="7007" y="178"/>
                    </a:cubicBezTo>
                    <a:lnTo>
                      <a:pt x="7007" y="887"/>
                    </a:lnTo>
                    <a:cubicBezTo>
                      <a:pt x="7007" y="986"/>
                      <a:pt x="6915" y="1065"/>
                      <a:pt x="6798" y="1065"/>
                    </a:cubicBezTo>
                    <a:lnTo>
                      <a:pt x="771" y="1017"/>
                    </a:lnTo>
                    <a:cubicBezTo>
                      <a:pt x="763" y="1027"/>
                      <a:pt x="874" y="1056"/>
                      <a:pt x="0" y="486"/>
                    </a:cubicBezTo>
                    <a:cubicBezTo>
                      <a:pt x="819" y="-30"/>
                      <a:pt x="477" y="173"/>
                      <a:pt x="75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8840000">
                <a:off x="5286" y="3406"/>
                <a:ext cx="967" cy="960"/>
              </a:xfrm>
              <a:custGeom>
                <a:avLst/>
                <a:gdLst>
                  <a:gd name="connsiteX0" fmla="*/ 0 w 967"/>
                  <a:gd name="connsiteY0" fmla="*/ 0 h 1041"/>
                  <a:gd name="connsiteX1" fmla="*/ 967 w 967"/>
                  <a:gd name="connsiteY1" fmla="*/ 310 h 1041"/>
                  <a:gd name="connsiteX2" fmla="*/ 93 w 967"/>
                  <a:gd name="connsiteY2" fmla="*/ 111 h 1041"/>
                  <a:gd name="connsiteX3" fmla="*/ 234 w 967"/>
                  <a:gd name="connsiteY3" fmla="*/ 1041 h 1041"/>
                  <a:gd name="connsiteX4" fmla="*/ 0 w 967"/>
                  <a:gd name="connsiteY4" fmla="*/ 0 h 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1041">
                    <a:moveTo>
                      <a:pt x="0" y="0"/>
                    </a:moveTo>
                    <a:lnTo>
                      <a:pt x="967" y="310"/>
                    </a:lnTo>
                    <a:lnTo>
                      <a:pt x="93" y="111"/>
                    </a:lnTo>
                    <a:lnTo>
                      <a:pt x="234" y="10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Text 2"/>
            <p:cNvSpPr txBox="1"/>
            <p:nvPr/>
          </p:nvSpPr>
          <p:spPr>
            <a:xfrm>
              <a:off x="7041" y="5610"/>
              <a:ext cx="6864" cy="822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l">
                <a:buFont typeface="Arial" panose="020B0604020202020204" pitchFamily="34" charset="0"/>
                <a:buNone/>
              </a:pP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TRÚC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-6183630" y="4784725"/>
            <a:ext cx="5861685" cy="849630"/>
            <a:chOff x="5110" y="7367"/>
            <a:chExt cx="9231" cy="1338"/>
          </a:xfrm>
        </p:grpSpPr>
        <p:grpSp>
          <p:nvGrpSpPr>
            <p:cNvPr id="129" name="Group 128"/>
            <p:cNvGrpSpPr/>
            <p:nvPr/>
          </p:nvGrpSpPr>
          <p:grpSpPr>
            <a:xfrm>
              <a:off x="5110" y="7367"/>
              <a:ext cx="1378" cy="1338"/>
              <a:chOff x="2866" y="3281"/>
              <a:chExt cx="1378" cy="1338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Text Box 131"/>
            <p:cNvSpPr txBox="1"/>
            <p:nvPr/>
          </p:nvSpPr>
          <p:spPr>
            <a:xfrm>
              <a:off x="5304" y="753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3</a:t>
              </a: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7597" y="7510"/>
              <a:ext cx="6742" cy="1072"/>
              <a:chOff x="5272" y="3396"/>
              <a:chExt cx="6501" cy="1072"/>
            </a:xfrm>
          </p:grpSpPr>
          <p:sp>
            <p:nvSpPr>
              <p:cNvPr id="134" name="Freeform 133"/>
              <p:cNvSpPr/>
              <p:nvPr/>
            </p:nvSpPr>
            <p:spPr>
              <a:xfrm>
                <a:off x="5309" y="3396"/>
                <a:ext cx="6464" cy="1072"/>
              </a:xfrm>
              <a:custGeom>
                <a:avLst/>
                <a:gdLst>
                  <a:gd name="connsiteX0" fmla="*/ 806 w 6704"/>
                  <a:gd name="connsiteY0" fmla="*/ 0 h 1072"/>
                  <a:gd name="connsiteX1" fmla="*/ 6504 w 6704"/>
                  <a:gd name="connsiteY1" fmla="*/ 7 h 1072"/>
                  <a:gd name="connsiteX2" fmla="*/ 6704 w 6704"/>
                  <a:gd name="connsiteY2" fmla="*/ 185 h 1072"/>
                  <a:gd name="connsiteX3" fmla="*/ 6704 w 6704"/>
                  <a:gd name="connsiteY3" fmla="*/ 894 h 1072"/>
                  <a:gd name="connsiteX4" fmla="*/ 6504 w 6704"/>
                  <a:gd name="connsiteY4" fmla="*/ 1072 h 1072"/>
                  <a:gd name="connsiteX5" fmla="*/ 730 w 6704"/>
                  <a:gd name="connsiteY5" fmla="*/ 1037 h 1072"/>
                  <a:gd name="connsiteX6" fmla="*/ 0 w 6704"/>
                  <a:gd name="connsiteY6" fmla="*/ 493 h 1072"/>
                  <a:gd name="connsiteX7" fmla="*/ 806 w 6704"/>
                  <a:gd name="connsiteY7" fmla="*/ 0 h 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4" h="1072">
                    <a:moveTo>
                      <a:pt x="806" y="0"/>
                    </a:moveTo>
                    <a:lnTo>
                      <a:pt x="6504" y="7"/>
                    </a:lnTo>
                    <a:cubicBezTo>
                      <a:pt x="6615" y="7"/>
                      <a:pt x="6704" y="86"/>
                      <a:pt x="6704" y="185"/>
                    </a:cubicBezTo>
                    <a:lnTo>
                      <a:pt x="6704" y="894"/>
                    </a:lnTo>
                    <a:cubicBezTo>
                      <a:pt x="6704" y="993"/>
                      <a:pt x="6615" y="1072"/>
                      <a:pt x="6504" y="1072"/>
                    </a:cubicBezTo>
                    <a:lnTo>
                      <a:pt x="730" y="1037"/>
                    </a:lnTo>
                    <a:cubicBezTo>
                      <a:pt x="722" y="1047"/>
                      <a:pt x="837" y="1063"/>
                      <a:pt x="0" y="493"/>
                    </a:cubicBezTo>
                    <a:cubicBezTo>
                      <a:pt x="784" y="-23"/>
                      <a:pt x="544" y="173"/>
                      <a:pt x="80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/>
              <p:cNvSpPr/>
              <p:nvPr/>
            </p:nvSpPr>
            <p:spPr>
              <a:xfrm rot="18840000">
                <a:off x="5274" y="3406"/>
                <a:ext cx="934" cy="939"/>
              </a:xfrm>
              <a:custGeom>
                <a:avLst/>
                <a:gdLst>
                  <a:gd name="connsiteX0" fmla="*/ 0 w 934"/>
                  <a:gd name="connsiteY0" fmla="*/ 0 h 974"/>
                  <a:gd name="connsiteX1" fmla="*/ 934 w 934"/>
                  <a:gd name="connsiteY1" fmla="*/ 295 h 974"/>
                  <a:gd name="connsiteX2" fmla="*/ 94 w 934"/>
                  <a:gd name="connsiteY2" fmla="*/ 104 h 974"/>
                  <a:gd name="connsiteX3" fmla="*/ 202 w 934"/>
                  <a:gd name="connsiteY3" fmla="*/ 974 h 974"/>
                  <a:gd name="connsiteX4" fmla="*/ 0 w 934"/>
                  <a:gd name="connsiteY4" fmla="*/ 0 h 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4" h="974">
                    <a:moveTo>
                      <a:pt x="0" y="0"/>
                    </a:moveTo>
                    <a:lnTo>
                      <a:pt x="934" y="295"/>
                    </a:lnTo>
                    <a:lnTo>
                      <a:pt x="94" y="104"/>
                    </a:lnTo>
                    <a:lnTo>
                      <a:pt x="202" y="9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Text 2"/>
            <p:cNvSpPr txBox="1"/>
            <p:nvPr/>
          </p:nvSpPr>
          <p:spPr>
            <a:xfrm>
              <a:off x="7845" y="7619"/>
              <a:ext cx="6496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en-US" sz="26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VIẾT CHƯƠNG TRÌNH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486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658177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732405" y="1014730"/>
            <a:ext cx="852868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2733040" y="1390650"/>
            <a:ext cx="9458960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920" y="15176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725" y="13843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153366" y="138430"/>
            <a:ext cx="2595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II:</a:t>
            </a:r>
            <a:endParaRPr lang="vi-VN" altLang="en-US" sz="48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-6278245" y="1482725"/>
            <a:ext cx="3651885" cy="645160"/>
            <a:chOff x="3021" y="3411"/>
            <a:chExt cx="5751" cy="1016"/>
          </a:xfrm>
        </p:grpSpPr>
        <p:sp>
          <p:nvSpPr>
            <p:cNvPr id="30" name="Text Box 29"/>
            <p:cNvSpPr txBox="1"/>
            <p:nvPr/>
          </p:nvSpPr>
          <p:spPr>
            <a:xfrm>
              <a:off x="3021" y="341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1</a:t>
              </a:r>
            </a:p>
          </p:txBody>
        </p:sp>
        <p:sp>
          <p:nvSpPr>
            <p:cNvPr id="38" name="Text 2"/>
            <p:cNvSpPr txBox="1"/>
            <p:nvPr/>
          </p:nvSpPr>
          <p:spPr>
            <a:xfrm>
              <a:off x="3178" y="3532"/>
              <a:ext cx="5594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Ô HÌNH HÓA</a:t>
              </a:r>
              <a:endParaRPr lang="vi-VN" altLang="en-US" sz="2600" b="1" u="sng">
                <a:solidFill>
                  <a:schemeClr val="tx1"/>
                </a:solidFill>
                <a:effectLst/>
                <a:latin typeface="iCiel Cadena" panose="02000503000000020004" charset="0"/>
                <a:cs typeface="iCiel Cadena" panose="02000503000000020004" charset="0"/>
              </a:endParaRPr>
            </a:p>
          </p:txBody>
        </p:sp>
      </p:grpSp>
      <p:sp>
        <p:nvSpPr>
          <p:cNvPr id="4" name="Text 2"/>
          <p:cNvSpPr txBox="1"/>
          <p:nvPr/>
        </p:nvSpPr>
        <p:spPr>
          <a:xfrm>
            <a:off x="4308475" y="2317115"/>
            <a:ext cx="7021830" cy="2219838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Xây dựng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2 </a:t>
            </a: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class: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   - </a:t>
            </a: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homestay_dp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   - </a:t>
            </a: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homestay_tt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</p:txBody>
      </p:sp>
      <p:pic>
        <p:nvPicPr>
          <p:cNvPr id="5" name="Picture 4" descr="pexels-ksenia-chernaya-3951672"/>
          <p:cNvPicPr>
            <a:picLocks noChangeAspect="1"/>
          </p:cNvPicPr>
          <p:nvPr/>
        </p:nvPicPr>
        <p:blipFill>
          <a:blip r:embed="rId5">
            <a:alphaModFix amt="90000"/>
          </a:blip>
          <a:srcRect r="-34318"/>
          <a:stretch>
            <a:fillRect/>
          </a:stretch>
        </p:blipFill>
        <p:spPr>
          <a:xfrm>
            <a:off x="8530590" y="9026525"/>
            <a:ext cx="6148705" cy="6858000"/>
          </a:xfrm>
          <a:prstGeom prst="parallelogram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10380" y="1671955"/>
            <a:ext cx="4519930" cy="645160"/>
            <a:chOff x="1482" y="2456"/>
            <a:chExt cx="7118" cy="1016"/>
          </a:xfrm>
        </p:grpSpPr>
        <p:sp>
          <p:nvSpPr>
            <p:cNvPr id="8" name="Text Box 7"/>
            <p:cNvSpPr txBox="1"/>
            <p:nvPr/>
          </p:nvSpPr>
          <p:spPr>
            <a:xfrm>
              <a:off x="1482" y="2456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</a:p>
          </p:txBody>
        </p:sp>
        <p:sp>
          <p:nvSpPr>
            <p:cNvPr id="9" name="Text 2"/>
            <p:cNvSpPr txBox="1"/>
            <p:nvPr/>
          </p:nvSpPr>
          <p:spPr>
            <a:xfrm>
              <a:off x="2063" y="2577"/>
              <a:ext cx="6537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vi-VN" sz="2600" b="1" u="sng" dirty="0">
                  <a:solidFill>
                    <a:schemeClr val="tx1"/>
                  </a:solidFill>
                  <a:effectLst/>
                  <a:latin typeface="+mj-lt"/>
                  <a:cs typeface="Arial" panose="020B0604020202020204" pitchFamily="34" charset="0"/>
                </a:rPr>
                <a:t>XÂY DỰNG CẤU TRÚC</a:t>
              </a:r>
            </a:p>
          </p:txBody>
        </p:sp>
      </p:grpSp>
      <p:pic>
        <p:nvPicPr>
          <p:cNvPr id="12" name="Picture 11" descr="pexels-rodrigo-santos-3888151"/>
          <p:cNvPicPr>
            <a:picLocks noChangeAspect="1"/>
          </p:cNvPicPr>
          <p:nvPr/>
        </p:nvPicPr>
        <p:blipFill>
          <a:blip r:embed="rId6">
            <a:alphaModFix amt="90000"/>
          </a:blip>
          <a:srcRect r="39004"/>
          <a:stretch>
            <a:fillRect/>
          </a:stretch>
        </p:blipFill>
        <p:spPr>
          <a:xfrm>
            <a:off x="-1924050" y="0"/>
            <a:ext cx="6297930" cy="6858000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1103135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35" y="968375"/>
            <a:ext cx="1091374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 smtClean="0">
                <a:effectLst/>
                <a:latin typeface="+mj-lt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 dirty="0" smtClean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63156" y="138430"/>
            <a:ext cx="2574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939164" y="2204720"/>
            <a:ext cx="12859132" cy="452431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Xây dựng các hàm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-Hàm </a:t>
            </a:r>
            <a:r>
              <a:rPr lang="vi-VN" altLang="en-US" sz="3200" dirty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menu       </a:t>
            </a: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      - </a:t>
            </a:r>
            <a:r>
              <a:rPr lang="vi-VN" altLang="en-US" sz="3200" dirty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Hàm hàm thanh </a:t>
            </a: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toán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     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- Hàm đặt phòng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- </a:t>
            </a: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Hàm </a:t>
            </a: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hiện thị thông tin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- </a:t>
            </a: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hàm sửa thông tin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    </a:t>
            </a:r>
            <a:endParaRPr lang="vi-VN" altLang="en-US" sz="6000" b="1" dirty="0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1070" y="1559560"/>
            <a:ext cx="4519930" cy="645160"/>
            <a:chOff x="1482" y="2456"/>
            <a:chExt cx="7118" cy="1016"/>
          </a:xfrm>
        </p:grpSpPr>
        <p:sp>
          <p:nvSpPr>
            <p:cNvPr id="9" name="Text Box 8"/>
            <p:cNvSpPr txBox="1"/>
            <p:nvPr/>
          </p:nvSpPr>
          <p:spPr>
            <a:xfrm>
              <a:off x="1482" y="2456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 dirty="0">
                  <a:latin typeface="Calibri" panose="020F0502020204030204" charset="0"/>
                  <a:cs typeface="Calibri" panose="020F0502020204030204" charset="0"/>
                </a:rPr>
                <a:t>2</a:t>
              </a:r>
            </a:p>
          </p:txBody>
        </p:sp>
        <p:sp>
          <p:nvSpPr>
            <p:cNvPr id="16" name="Text 2"/>
            <p:cNvSpPr txBox="1"/>
            <p:nvPr/>
          </p:nvSpPr>
          <p:spPr>
            <a:xfrm>
              <a:off x="2063" y="2577"/>
              <a:ext cx="6537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vi-VN" sz="2600" b="1" u="sng" dirty="0">
                  <a:solidFill>
                    <a:schemeClr val="tx1"/>
                  </a:solidFill>
                  <a:effectLst/>
                  <a:latin typeface="+mj-lt"/>
                  <a:cs typeface="Arial" panose="020B0604020202020204" pitchFamily="34" charset="0"/>
                </a:rPr>
                <a:t>XÂY DỰNG CẤU TRÚC</a:t>
              </a:r>
            </a:p>
          </p:txBody>
        </p:sp>
      </p:grpSp>
      <p:pic>
        <p:nvPicPr>
          <p:cNvPr id="3" name="Picture 2" descr="pexels-christina-morillo-1181677"/>
          <p:cNvPicPr>
            <a:picLocks noChangeAspect="1"/>
          </p:cNvPicPr>
          <p:nvPr/>
        </p:nvPicPr>
        <p:blipFill>
          <a:blip r:embed="rId5">
            <a:alphaModFix amt="90000"/>
          </a:blip>
          <a:srcRect l="39072"/>
          <a:stretch>
            <a:fillRect/>
          </a:stretch>
        </p:blipFill>
        <p:spPr>
          <a:xfrm>
            <a:off x="8198485" y="-254000"/>
            <a:ext cx="6259195" cy="7112000"/>
          </a:xfrm>
          <a:prstGeom prst="parallelogram">
            <a:avLst/>
          </a:prstGeom>
        </p:spPr>
      </p:pic>
      <p:pic>
        <p:nvPicPr>
          <p:cNvPr id="19" name="Picture 18" descr="pexels-lisa-fotios-16129728"/>
          <p:cNvPicPr>
            <a:picLocks noChangeAspect="1"/>
          </p:cNvPicPr>
          <p:nvPr/>
        </p:nvPicPr>
        <p:blipFill>
          <a:blip r:embed="rId6">
            <a:alphaModFix amt="90000"/>
          </a:blip>
          <a:srcRect r="-35074"/>
          <a:stretch>
            <a:fillRect/>
          </a:stretch>
        </p:blipFill>
        <p:spPr>
          <a:xfrm>
            <a:off x="13950315" y="83820"/>
            <a:ext cx="6947535" cy="6858000"/>
          </a:xfrm>
          <a:prstGeom prst="parallelogram">
            <a:avLst/>
          </a:prstGeom>
        </p:spPr>
      </p:pic>
      <p:pic>
        <p:nvPicPr>
          <p:cNvPr id="7" name="Picture 6" descr="order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085" y="7530465"/>
            <a:ext cx="6686550" cy="517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2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0" y="5080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63156" y="138430"/>
            <a:ext cx="2574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831850" y="3018155"/>
            <a:ext cx="3255645" cy="739754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Hàm menu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</p:txBody>
      </p:sp>
      <p:pic>
        <p:nvPicPr>
          <p:cNvPr id="5" name="Picture 4" descr="pexels-lisa-fotios-16129728"/>
          <p:cNvPicPr>
            <a:picLocks noChangeAspect="1"/>
          </p:cNvPicPr>
          <p:nvPr/>
        </p:nvPicPr>
        <p:blipFill>
          <a:blip r:embed="rId4">
            <a:alphaModFix amt="90000"/>
          </a:blip>
          <a:srcRect r="-35074"/>
          <a:stretch>
            <a:fillRect/>
          </a:stretch>
        </p:blipFill>
        <p:spPr>
          <a:xfrm>
            <a:off x="6677025" y="7223760"/>
            <a:ext cx="6947535" cy="6858000"/>
          </a:xfrm>
          <a:prstGeom prst="parallelogram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965" y="892848"/>
            <a:ext cx="3612468" cy="57301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149" y="1879141"/>
            <a:ext cx="3711262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94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685" y="0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831850" y="3018155"/>
            <a:ext cx="3255645" cy="739754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 smtClean="0">
                <a:solidFill>
                  <a:schemeClr val="tx1"/>
                </a:solidFill>
                <a:effectLst/>
                <a:cs typeface="+mn-lt"/>
                <a:sym typeface="+mn-ea"/>
              </a:rPr>
              <a:t>Hàm đặt phòng</a:t>
            </a:r>
            <a:endParaRPr lang="vi-VN" altLang="en-US" sz="3200" dirty="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966" y="925195"/>
            <a:ext cx="3433826" cy="57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13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52736" y="138430"/>
            <a:ext cx="2595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II:</a:t>
            </a:r>
            <a:endParaRPr lang="vi-VN" altLang="en-US" sz="48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742252" y="2916059"/>
            <a:ext cx="3255645" cy="156966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Hàm </a:t>
            </a:r>
            <a:r>
              <a:rPr lang="vi-VN" altLang="en-US" sz="3200" dirty="0" smtClean="0">
                <a:solidFill>
                  <a:schemeClr val="tx1"/>
                </a:solidFill>
                <a:cs typeface="+mn-lt"/>
                <a:sym typeface="+mn-ea"/>
              </a:rPr>
              <a:t>hiển thị thông tin</a:t>
            </a:r>
            <a:endParaRPr lang="vi-VN" altLang="en-US" sz="3200" dirty="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" name="Picture 2" descr="hamnhapthongti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95" y="7590790"/>
            <a:ext cx="7529195" cy="2760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198" y="835914"/>
            <a:ext cx="4457954" cy="58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98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448540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52736" y="138430"/>
            <a:ext cx="2595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II:</a:t>
            </a:r>
            <a:endParaRPr lang="vi-VN" altLang="en-US" sz="48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831850" y="3018155"/>
            <a:ext cx="3255645" cy="742511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Hàm </a:t>
            </a: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sửa thông tin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381" y="907168"/>
            <a:ext cx="3696643" cy="57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45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653050" y="0"/>
            <a:ext cx="5277333" cy="1015663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 smtClean="0">
                <a:effectLst/>
                <a:latin typeface="+mj-lt"/>
                <a:cs typeface="Christmas" panose="00000500000000000000" charset="0"/>
                <a:sym typeface="+mn-ea"/>
              </a:rPr>
              <a:t>Q UY </a:t>
            </a:r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775644" y="70485"/>
            <a:ext cx="27286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</a:t>
            </a:r>
            <a:r>
              <a:rPr lang="vi-VN" altLang="en-US" sz="4800" u="sng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II </a:t>
            </a:r>
            <a:r>
              <a:rPr lang="vi-VN" altLang="en-US" sz="4800" u="sng" dirty="0" smtClean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382472" y="3067706"/>
            <a:ext cx="4081145" cy="739754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Hàm </a:t>
            </a: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thanh toán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089" y="1015663"/>
            <a:ext cx="5230599" cy="57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70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2"/>
          <p:cNvSpPr txBox="1"/>
          <p:nvPr/>
        </p:nvSpPr>
        <p:spPr>
          <a:xfrm>
            <a:off x="-730250" y="6627495"/>
            <a:ext cx="7237095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>
                <a:solidFill>
                  <a:schemeClr val="accent3"/>
                </a:solidFill>
                <a:effectLst/>
                <a:cs typeface="+mn-lt"/>
              </a:rPr>
              <a:t> </a:t>
            </a:r>
          </a:p>
        </p:txBody>
      </p:sp>
      <p:pic>
        <p:nvPicPr>
          <p:cNvPr id="4" name="Picture 1" descr="73515564_1670032476464308_9172483971546611712_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0"/>
            <a:ext cx="10288905" cy="6858000"/>
          </a:xfrm>
          <a:prstGeom prst="rect">
            <a:avLst/>
          </a:prstGeom>
        </p:spPr>
      </p:pic>
      <p:sp>
        <p:nvSpPr>
          <p:cNvPr id="7" name="Rectangles 1"/>
          <p:cNvSpPr/>
          <p:nvPr/>
        </p:nvSpPr>
        <p:spPr>
          <a:xfrm>
            <a:off x="-40005" y="0"/>
            <a:ext cx="12231370" cy="6859270"/>
          </a:xfrm>
          <a:prstGeom prst="rect">
            <a:avLst/>
          </a:prstGeom>
          <a:gradFill>
            <a:gsLst>
              <a:gs pos="5000">
                <a:schemeClr val="bg1"/>
              </a:gs>
              <a:gs pos="51000">
                <a:schemeClr val="accent1">
                  <a:lumMod val="71000"/>
                  <a:alpha val="17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1"/>
          <p:cNvSpPr txBox="1"/>
          <p:nvPr/>
        </p:nvSpPr>
        <p:spPr>
          <a:xfrm>
            <a:off x="828029" y="623822"/>
            <a:ext cx="11150611" cy="119888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25125"/>
              </a:avLst>
            </a:prstTxWarp>
            <a:spAutoFit/>
          </a:bodyPr>
          <a:lstStyle/>
          <a:p>
            <a:pPr algn="ctr"/>
            <a:r>
              <a:rPr lang="vi-VN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cs typeface="Christmas" panose="00000500000000000000" charset="0"/>
              </a:rPr>
              <a:t>KHOA ĐIỆN TỬ - VIỄN THÔNG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455650" y="-8879205"/>
            <a:ext cx="8288655" cy="10625455"/>
            <a:chOff x="9720" y="-4595"/>
            <a:chExt cx="13053" cy="16733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2" name="Rectangles 1"/>
            <p:cNvSpPr/>
            <p:nvPr/>
          </p:nvSpPr>
          <p:spPr>
            <a:xfrm rot="18720000">
              <a:off x="8574" y="2641"/>
              <a:ext cx="13481" cy="5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 rot="18720000">
              <a:off x="16775" y="5809"/>
              <a:ext cx="6435" cy="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s 5"/>
            <p:cNvSpPr/>
            <p:nvPr/>
          </p:nvSpPr>
          <p:spPr>
            <a:xfrm rot="18720000">
              <a:off x="7555" y="-2430"/>
              <a:ext cx="9767" cy="5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s 14"/>
          <p:cNvSpPr/>
          <p:nvPr/>
        </p:nvSpPr>
        <p:spPr>
          <a:xfrm>
            <a:off x="-2564130" y="1384300"/>
            <a:ext cx="1079500" cy="4090670"/>
          </a:xfrm>
          <a:prstGeom prst="rect">
            <a:avLst/>
          </a:prstGeom>
          <a:solidFill>
            <a:srgbClr val="C3C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41757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6711295" y="829945"/>
            <a:ext cx="1184910" cy="38519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250190" y="1033145"/>
            <a:ext cx="3204210" cy="175323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vi-VN" sz="4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altLang="en-US" sz="4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ẦN III:</a:t>
            </a:r>
          </a:p>
          <a:p>
            <a:pPr algn="l"/>
            <a:r>
              <a:rPr lang="vi-VN" altLang="en-US" sz="6000" b="1" dirty="0">
                <a:solidFill>
                  <a:schemeClr val="tx1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7937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66040"/>
            <a:ext cx="685800" cy="685800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15810865" y="1437005"/>
            <a:ext cx="2274570" cy="421957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34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2"/>
          <p:cNvSpPr txBox="1"/>
          <p:nvPr/>
        </p:nvSpPr>
        <p:spPr>
          <a:xfrm>
            <a:off x="1612899" y="2597150"/>
            <a:ext cx="5107305" cy="1200329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7200" b="1" dirty="0">
                <a:effectLst/>
                <a:latin typeface="+mj-lt"/>
                <a:cs typeface="Christmas" panose="00000500000000000000" charset="0"/>
              </a:rPr>
              <a:t>KẾT QUẢ</a:t>
            </a:r>
          </a:p>
        </p:txBody>
      </p:sp>
      <p:pic>
        <p:nvPicPr>
          <p:cNvPr id="1612476164" name="Picture 1" descr="A screenshot of a computer&#10;&#10;Description automatically generated with medium confidence"/>
          <p:cNvPicPr/>
          <p:nvPr/>
        </p:nvPicPr>
        <p:blipFill>
          <a:blip r:embed="rId4"/>
          <a:srcRect t="2464" r="58376" b="72803"/>
          <a:stretch>
            <a:fillRect/>
          </a:stretch>
        </p:blipFill>
        <p:spPr>
          <a:xfrm>
            <a:off x="-7279640" y="2000250"/>
            <a:ext cx="6641465" cy="2931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38" y="2862072"/>
            <a:ext cx="5951462" cy="404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63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QUẢ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39939" y="42355"/>
            <a:ext cx="2779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III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2479675"/>
            <a:ext cx="3958590" cy="1307537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Đầu tiên chương trình </a:t>
            </a: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sẽ hiện ra menu để lựa chọn</a:t>
            </a:r>
            <a:endParaRPr lang="vi-VN" altLang="en-US" sz="28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</p:txBody>
      </p:sp>
      <p:pic>
        <p:nvPicPr>
          <p:cNvPr id="2114101665" name="Picture 1" descr="A screenshot of a computer&#10;&#10;Description automatically generated"/>
          <p:cNvPicPr/>
          <p:nvPr/>
        </p:nvPicPr>
        <p:blipFill>
          <a:blip r:embed="rId4"/>
          <a:srcRect t="2412" r="56282" b="69516"/>
          <a:stretch>
            <a:fillRect/>
          </a:stretch>
        </p:blipFill>
        <p:spPr>
          <a:xfrm>
            <a:off x="-8246745" y="2024380"/>
            <a:ext cx="6981825" cy="28702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1432496" y="1559814"/>
            <a:ext cx="4538536" cy="31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6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685" y="-63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2476164" name="Picture 1" descr="A screenshot of a computer&#10;&#10;Description automatically generated with medium confidence"/>
          <p:cNvPicPr/>
          <p:nvPr/>
        </p:nvPicPr>
        <p:blipFill>
          <a:blip r:embed="rId2"/>
          <a:srcRect t="2464" r="58376" b="72803"/>
          <a:stretch>
            <a:fillRect/>
          </a:stretch>
        </p:blipFill>
        <p:spPr>
          <a:xfrm>
            <a:off x="748030" y="7406005"/>
            <a:ext cx="6641465" cy="293116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QUẢ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29519" y="92710"/>
            <a:ext cx="2800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III:</a:t>
            </a:r>
            <a:endParaRPr lang="vi-VN" altLang="en-US" sz="48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2479675"/>
            <a:ext cx="3958590" cy="3323987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Nếu chọn </a:t>
            </a: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đặt phòng thì </a:t>
            </a:r>
            <a:r>
              <a:rPr lang="vi-VN" altLang="en-US" sz="28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chương </a:t>
            </a: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trình sẽ hiển thị danh sách phòng và yêu cầu nhập vào phòng muốn ở</a:t>
            </a:r>
            <a:endParaRPr lang="vi-VN" altLang="en-US" sz="28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1386522" y="1562100"/>
            <a:ext cx="4886262" cy="24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22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685" y="7048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QUẢ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29519" y="92710"/>
            <a:ext cx="2800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III:</a:t>
            </a:r>
            <a:endParaRPr lang="vi-VN" altLang="en-US" sz="48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2000885"/>
            <a:ext cx="3958590" cy="203132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Chọn </a:t>
            </a: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phong muốn ở và </a:t>
            </a:r>
            <a:r>
              <a:rPr lang="vi-VN" altLang="en-US" sz="28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sau đó nhập thông </a:t>
            </a: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tin</a:t>
            </a:r>
            <a:r>
              <a:rPr lang="vi-VN" altLang="en-US" sz="2800" dirty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 </a:t>
            </a:r>
            <a:r>
              <a:rPr lang="vi-VN" altLang="en-US" sz="28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để đặt phòng</a:t>
            </a: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</a:t>
            </a:r>
            <a:endParaRPr lang="vi-VN" altLang="en-US" sz="28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</p:txBody>
      </p:sp>
      <p:pic>
        <p:nvPicPr>
          <p:cNvPr id="2114101665" name="Picture 1" descr="A screenshot of a computer&#10;&#10;Description automatically generated"/>
          <p:cNvPicPr/>
          <p:nvPr/>
        </p:nvPicPr>
        <p:blipFill>
          <a:blip r:embed="rId5"/>
          <a:srcRect t="2412" r="56282" b="69516"/>
          <a:stretch>
            <a:fillRect/>
          </a:stretch>
        </p:blipFill>
        <p:spPr>
          <a:xfrm>
            <a:off x="217170" y="7527925"/>
            <a:ext cx="6981825" cy="2870200"/>
          </a:xfrm>
          <a:prstGeom prst="rect">
            <a:avLst/>
          </a:prstGeom>
        </p:spPr>
      </p:pic>
      <p:pic>
        <p:nvPicPr>
          <p:cNvPr id="1606989199" name="Picture 1" descr="A screenshot of a computer&#10;&#10;Description automatically generated"/>
          <p:cNvPicPr/>
          <p:nvPr/>
        </p:nvPicPr>
        <p:blipFill>
          <a:blip r:embed="rId6"/>
          <a:srcRect t="2677" r="56587" b="28719"/>
          <a:stretch>
            <a:fillRect/>
          </a:stretch>
        </p:blipFill>
        <p:spPr>
          <a:xfrm>
            <a:off x="-7694295" y="1322070"/>
            <a:ext cx="7095490" cy="5053965"/>
          </a:xfrm>
          <a:prstGeom prst="rect">
            <a:avLst/>
          </a:prstGeom>
        </p:spPr>
      </p:pic>
      <p:pic>
        <p:nvPicPr>
          <p:cNvPr id="4" name="Picture 1" descr="A screenshot of a computer&#10;&#10;Description automatically generated"/>
          <p:cNvPicPr/>
          <p:nvPr/>
        </p:nvPicPr>
        <p:blipFill>
          <a:blip r:embed="rId6"/>
          <a:srcRect t="69827" r="67378" b="5001"/>
          <a:stretch>
            <a:fillRect/>
          </a:stretch>
        </p:blipFill>
        <p:spPr>
          <a:xfrm>
            <a:off x="13428345" y="3942080"/>
            <a:ext cx="4712335" cy="197675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1819910" y="1483360"/>
            <a:ext cx="4068826" cy="320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0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685" y="5080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dirty="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216400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QUẢ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29519" y="92710"/>
            <a:ext cx="2800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III:</a:t>
            </a:r>
            <a:endParaRPr lang="vi-VN" altLang="en-US" sz="48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922655"/>
            <a:ext cx="4244340" cy="5262979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Khi bạn </a:t>
            </a: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chọn hiển thị thông tin thì sẽ yêu cầu nhập vào phòng muốn hiển thị</a:t>
            </a: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>
              <a:solidFill>
                <a:schemeClr val="tx1"/>
              </a:solidFill>
              <a:latin typeface="+mj-lt"/>
              <a:cs typeface="+mn-lt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Và sau khi nhập vào số phòng mong muốn</a:t>
            </a: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>
              <a:solidFill>
                <a:schemeClr val="tx1"/>
              </a:solidFill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84484533" name="Picture 1" descr="A screenshot of a computer&#10;&#10;Description automatically generated"/>
          <p:cNvPicPr/>
          <p:nvPr/>
        </p:nvPicPr>
        <p:blipFill>
          <a:blip r:embed="rId5"/>
          <a:srcRect t="2734" r="65228" b="23463"/>
          <a:stretch>
            <a:fillRect/>
          </a:stretch>
        </p:blipFill>
        <p:spPr>
          <a:xfrm>
            <a:off x="1135380" y="7138035"/>
            <a:ext cx="5455285" cy="5852160"/>
          </a:xfrm>
          <a:prstGeom prst="rect">
            <a:avLst/>
          </a:prstGeom>
        </p:spPr>
      </p:pic>
      <p:pic>
        <p:nvPicPr>
          <p:cNvPr id="261251678" name="Picture 1" descr="A screenshot of a computer&#10;&#10;Description automatically generated"/>
          <p:cNvPicPr/>
          <p:nvPr/>
        </p:nvPicPr>
        <p:blipFill>
          <a:blip r:embed="rId6"/>
          <a:srcRect t="2589" r="67730" b="68093"/>
          <a:stretch>
            <a:fillRect/>
          </a:stretch>
        </p:blipFill>
        <p:spPr>
          <a:xfrm>
            <a:off x="-7685151" y="2260917"/>
            <a:ext cx="6329045" cy="375412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1473866" y="1369822"/>
            <a:ext cx="4778312" cy="1231208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8"/>
          <a:stretch>
            <a:fillRect/>
          </a:stretch>
        </p:blipFill>
        <p:spPr>
          <a:xfrm>
            <a:off x="1819910" y="3456939"/>
            <a:ext cx="3581654" cy="25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8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76471" y="5715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QUẢ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29519" y="92710"/>
            <a:ext cx="2800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III:</a:t>
            </a:r>
            <a:endParaRPr lang="vi-VN" altLang="en-US" sz="48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06989199" name="Picture 1" descr="A screenshot of a computer&#10;&#10;Description automatically generated"/>
          <p:cNvPicPr/>
          <p:nvPr/>
        </p:nvPicPr>
        <p:blipFill>
          <a:blip r:embed="rId5"/>
          <a:srcRect t="2677" r="56587" b="28719"/>
          <a:stretch>
            <a:fillRect/>
          </a:stretch>
        </p:blipFill>
        <p:spPr>
          <a:xfrm>
            <a:off x="209550" y="7240270"/>
            <a:ext cx="7095490" cy="5053965"/>
          </a:xfrm>
          <a:prstGeom prst="rect">
            <a:avLst/>
          </a:prstGeom>
        </p:spPr>
      </p:pic>
      <p:pic>
        <p:nvPicPr>
          <p:cNvPr id="4" name="Picture 1" descr="A screenshot of a computer&#10;&#10;Description automatically generated"/>
          <p:cNvPicPr/>
          <p:nvPr/>
        </p:nvPicPr>
        <p:blipFill>
          <a:blip r:embed="rId5"/>
          <a:srcRect t="69827" r="67378" b="5001"/>
          <a:stretch>
            <a:fillRect/>
          </a:stretch>
        </p:blipFill>
        <p:spPr>
          <a:xfrm>
            <a:off x="7730490" y="8118475"/>
            <a:ext cx="4712335" cy="1976755"/>
          </a:xfrm>
          <a:prstGeom prst="rect">
            <a:avLst/>
          </a:prstGeom>
        </p:spPr>
      </p:pic>
      <p:pic>
        <p:nvPicPr>
          <p:cNvPr id="971463" name="Picture 1" descr="A screenshot of a computer&#10;&#10;Description automatically generated"/>
          <p:cNvPicPr/>
          <p:nvPr/>
        </p:nvPicPr>
        <p:blipFill>
          <a:blip r:embed="rId6"/>
          <a:srcRect t="2198" r="78018" b="25513"/>
          <a:stretch>
            <a:fillRect/>
          </a:stretch>
        </p:blipFill>
        <p:spPr>
          <a:xfrm>
            <a:off x="-5861050" y="1086485"/>
            <a:ext cx="487934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86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57023" y="-271929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83075" y="32512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QUẢ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29519" y="92710"/>
            <a:ext cx="2800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III:</a:t>
            </a:r>
            <a:endParaRPr lang="vi-VN" altLang="en-US" sz="48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6739255" y="1014730"/>
            <a:ext cx="3860800" cy="7848302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Khi chọn sửa thông tín sẽ yêu cầu nhập vào phòng muốn sửa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 smtClean="0">
              <a:solidFill>
                <a:schemeClr val="tx1"/>
              </a:solidFill>
              <a:latin typeface="+mj-lt"/>
              <a:cs typeface="+mn-lt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>
              <a:solidFill>
                <a:schemeClr val="tx1"/>
              </a:solidFill>
              <a:latin typeface="+mj-lt"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Và cho phép nhập vào thông tin mới</a:t>
            </a: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>
              <a:solidFill>
                <a:schemeClr val="tx1"/>
              </a:solidFill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 smtClean="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>
              <a:solidFill>
                <a:schemeClr val="tx1"/>
              </a:solidFill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261251678" name="Picture 1" descr="A screenshot of a computer&#10;&#10;Description automatically generated"/>
          <p:cNvPicPr/>
          <p:nvPr/>
        </p:nvPicPr>
        <p:blipFill>
          <a:blip r:embed="rId5"/>
          <a:srcRect t="2589" r="67730" b="68093"/>
          <a:stretch>
            <a:fillRect/>
          </a:stretch>
        </p:blipFill>
        <p:spPr>
          <a:xfrm>
            <a:off x="941070" y="7397750"/>
            <a:ext cx="6329045" cy="3754120"/>
          </a:xfrm>
          <a:prstGeom prst="rect">
            <a:avLst/>
          </a:prstGeom>
        </p:spPr>
      </p:pic>
      <p:pic>
        <p:nvPicPr>
          <p:cNvPr id="738971414" name="Picture 1" descr="A screenshot of a computer&#10;&#10;Description automatically generated"/>
          <p:cNvPicPr/>
          <p:nvPr/>
        </p:nvPicPr>
        <p:blipFill>
          <a:blip r:embed="rId6"/>
          <a:srcRect t="65885" r="76884" b="16304"/>
          <a:stretch>
            <a:fillRect/>
          </a:stretch>
        </p:blipFill>
        <p:spPr>
          <a:xfrm>
            <a:off x="-6144260" y="2789555"/>
            <a:ext cx="4958080" cy="279273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2587529" y="1640521"/>
            <a:ext cx="3036125" cy="908558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587529" y="3649723"/>
            <a:ext cx="3036125" cy="205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49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83185" y="-606933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QUẢ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86325" y="61160"/>
            <a:ext cx="2800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III:</a:t>
            </a:r>
            <a:endParaRPr lang="vi-VN" altLang="en-US" sz="48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342823" y="841248"/>
            <a:ext cx="4396740" cy="5262979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Khi chọn thanh toán đầu tiên sẽ hiện bảng giá</a:t>
            </a: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>
              <a:solidFill>
                <a:schemeClr val="tx1"/>
              </a:solidFill>
              <a:latin typeface="+mj-lt"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 smtClean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sau đó yêu cầu nhập vào số phòng và số đêm và sau đó lựa chọn hình thức thanh toán</a:t>
            </a:r>
            <a:endParaRPr lang="vi-VN" altLang="en-US" sz="28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</p:txBody>
      </p:sp>
      <p:pic>
        <p:nvPicPr>
          <p:cNvPr id="971463" name="Picture 1" descr="A screenshot of a computer&#10;&#10;Description automatically generated"/>
          <p:cNvPicPr/>
          <p:nvPr/>
        </p:nvPicPr>
        <p:blipFill>
          <a:blip r:embed="rId5"/>
          <a:srcRect t="2198" r="78018" b="25513"/>
          <a:stretch>
            <a:fillRect/>
          </a:stretch>
        </p:blipFill>
        <p:spPr>
          <a:xfrm>
            <a:off x="941070" y="7865110"/>
            <a:ext cx="4879340" cy="5772150"/>
          </a:xfrm>
          <a:prstGeom prst="rect">
            <a:avLst/>
          </a:prstGeom>
        </p:spPr>
      </p:pic>
      <p:pic>
        <p:nvPicPr>
          <p:cNvPr id="1451819668" name="Picture 1" descr="A screenshot of a computer&#10;&#10;Description automatically generated"/>
          <p:cNvPicPr/>
          <p:nvPr/>
        </p:nvPicPr>
        <p:blipFill>
          <a:blip r:embed="rId6"/>
          <a:srcRect t="51244" r="68421" b="8912"/>
          <a:stretch>
            <a:fillRect/>
          </a:stretch>
        </p:blipFill>
        <p:spPr>
          <a:xfrm>
            <a:off x="-8234045" y="2204720"/>
            <a:ext cx="6713220" cy="42037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1560513" y="1107440"/>
            <a:ext cx="3814445" cy="150876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8"/>
          <a:stretch>
            <a:fillRect/>
          </a:stretch>
        </p:blipFill>
        <p:spPr>
          <a:xfrm>
            <a:off x="1560512" y="3472497"/>
            <a:ext cx="3814445" cy="21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46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0" y="-63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49039" y="1270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QUẢ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29519" y="92710"/>
            <a:ext cx="2800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III:</a:t>
            </a:r>
            <a:endParaRPr lang="vi-VN" altLang="en-US" sz="48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2275840"/>
            <a:ext cx="3862070" cy="1951496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Nếu chọn </a:t>
            </a:r>
            <a:r>
              <a:rPr lang="vi-VN" altLang="en-US" sz="28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exit ở thì </a:t>
            </a:r>
            <a:r>
              <a:rPr lang="vi-VN" altLang="en-US" sz="28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chương trình sẽ ngừng</a:t>
            </a: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 dirty="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948389479" name="Picture 1" descr="A screenshot of a computer&#10;&#10;Description automatically generated"/>
          <p:cNvPicPr/>
          <p:nvPr/>
        </p:nvPicPr>
        <p:blipFill>
          <a:blip r:embed="rId5"/>
          <a:srcRect t="2393" r="65321" b="25850"/>
          <a:stretch>
            <a:fillRect/>
          </a:stretch>
        </p:blipFill>
        <p:spPr>
          <a:xfrm>
            <a:off x="1176655" y="7637780"/>
            <a:ext cx="5572125" cy="5581015"/>
          </a:xfrm>
          <a:prstGeom prst="rect">
            <a:avLst/>
          </a:prstGeom>
        </p:spPr>
      </p:pic>
      <p:pic>
        <p:nvPicPr>
          <p:cNvPr id="3074" name="Picture 2" descr="Đèn exit 2 mặt không chỉ hướng mã AED Bảo hộ lao động Nguyễn Nhu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01" y="1812925"/>
            <a:ext cx="3710061" cy="371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714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1118900" y="1236277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 </a:t>
            </a:r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LUẬN</a:t>
            </a: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405" y="14414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210" y="13081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91746" y="277495"/>
            <a:ext cx="2813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IV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7" y="1934308"/>
            <a:ext cx="6564923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31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14"/>
          <p:cNvSpPr/>
          <p:nvPr/>
        </p:nvSpPr>
        <p:spPr>
          <a:xfrm>
            <a:off x="-32695" y="903351"/>
            <a:ext cx="12191365" cy="4090670"/>
          </a:xfrm>
          <a:prstGeom prst="rect">
            <a:avLst/>
          </a:prstGeom>
          <a:solidFill>
            <a:srgbClr val="C3C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-323850" y="1195070"/>
            <a:ext cx="3204210" cy="175323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altLang="en-US" sz="4800" u="sng" dirty="0">
                <a:latin typeface="+mj-lt"/>
                <a:cs typeface="Christmas" panose="00000500000000000000" charset="0"/>
              </a:rPr>
              <a:t>DỰ ÁN</a:t>
            </a:r>
          </a:p>
          <a:p>
            <a:pPr algn="l"/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</a:rPr>
              <a:t> </a:t>
            </a:r>
          </a:p>
        </p:txBody>
      </p:sp>
      <p:sp>
        <p:nvSpPr>
          <p:cNvPr id="2" name="Text 2"/>
          <p:cNvSpPr txBox="1"/>
          <p:nvPr/>
        </p:nvSpPr>
        <p:spPr>
          <a:xfrm>
            <a:off x="-233354" y="2133606"/>
            <a:ext cx="8283575" cy="2923877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vi-VN" sz="6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</a:t>
            </a:r>
            <a:r>
              <a:rPr lang="vi-VN" altLang="en-US" sz="6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ẢN </a:t>
            </a:r>
            <a:r>
              <a:rPr lang="vi-VN" altLang="en-US" sz="66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LÍ DỊCH VỤ LƯU TRÚ</a:t>
            </a:r>
            <a:endParaRPr lang="vi-VN" altLang="en-US" sz="6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vi-VN" altLang="en-US" sz="5200" b="1" dirty="0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2550" y="5057483"/>
            <a:ext cx="665289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vi-VN" altLang="en-US" sz="2800" dirty="0">
                <a:latin typeface="Times New Roman" panose="02020603050405020304" charset="0"/>
                <a:cs typeface="Times New Roman" panose="02020603050405020304" charset="0"/>
              </a:rPr>
              <a:t>GVHD: TS. Nguyễn Duy Nhật Viễn </a:t>
            </a:r>
          </a:p>
          <a:p>
            <a:r>
              <a:rPr lang="vi-VN" altLang="en-US" sz="2800" dirty="0">
                <a:latin typeface="Times New Roman" panose="02020603050405020304" charset="0"/>
                <a:cs typeface="Times New Roman" panose="02020603050405020304" charset="0"/>
              </a:rPr>
              <a:t>SVTH :   </a:t>
            </a:r>
          </a:p>
          <a:p>
            <a:r>
              <a:rPr lang="vi-VN" altLang="en-US" sz="2800" dirty="0">
                <a:latin typeface="Times New Roman" panose="02020603050405020304" charset="0"/>
                <a:cs typeface="Times New Roman" panose="02020603050405020304" charset="0"/>
              </a:rPr>
              <a:t>  - Trần </a:t>
            </a:r>
            <a:r>
              <a:rPr lang="vi-VN" altLang="en-US" sz="2800" dirty="0" smtClean="0">
                <a:latin typeface="Times New Roman" panose="02020603050405020304" charset="0"/>
                <a:cs typeface="Times New Roman" panose="02020603050405020304" charset="0"/>
              </a:rPr>
              <a:t>Lê Long Vũ   </a:t>
            </a:r>
            <a:r>
              <a:rPr lang="vi-VN" altLang="en-US" sz="2800" dirty="0">
                <a:latin typeface="Times New Roman" panose="02020603050405020304" charset="0"/>
                <a:cs typeface="Times New Roman" panose="02020603050405020304" charset="0"/>
              </a:rPr>
              <a:t>-  Lớp: </a:t>
            </a:r>
            <a:r>
              <a:rPr lang="vi-VN" altLang="en-US" sz="2800" dirty="0" smtClean="0">
                <a:latin typeface="Times New Roman" panose="02020603050405020304" charset="0"/>
                <a:cs typeface="Times New Roman" panose="02020603050405020304" charset="0"/>
              </a:rPr>
              <a:t>22KTMT1</a:t>
            </a:r>
            <a:endParaRPr lang="vi-V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7620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5" y="62865"/>
            <a:ext cx="685800" cy="6858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3757295" y="7592060"/>
            <a:ext cx="8054975" cy="206629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55" y="903351"/>
            <a:ext cx="4542746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12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5"/>
          <p:cNvSpPr/>
          <p:nvPr/>
        </p:nvSpPr>
        <p:spPr>
          <a:xfrm>
            <a:off x="0" y="0"/>
            <a:ext cx="12192000" cy="6857365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671695" y="18542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 </a:t>
            </a:r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LUẬN</a:t>
            </a: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405" y="14414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210" y="13081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750107" y="277495"/>
            <a:ext cx="2813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IV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sp>
        <p:nvSpPr>
          <p:cNvPr id="6" name="Rectangles 14"/>
          <p:cNvSpPr/>
          <p:nvPr/>
        </p:nvSpPr>
        <p:spPr>
          <a:xfrm flipH="1">
            <a:off x="2901315" y="1588770"/>
            <a:ext cx="8910320" cy="4614545"/>
          </a:xfrm>
          <a:custGeom>
            <a:avLst/>
            <a:gdLst>
              <a:gd name="connsiteX0" fmla="*/ 0 w 14032"/>
              <a:gd name="connsiteY0" fmla="*/ 1088 h 7267"/>
              <a:gd name="connsiteX1" fmla="*/ 1088 w 14032"/>
              <a:gd name="connsiteY1" fmla="*/ 0 h 7267"/>
              <a:gd name="connsiteX2" fmla="*/ 2339 w 14032"/>
              <a:gd name="connsiteY2" fmla="*/ 0 h 7267"/>
              <a:gd name="connsiteX3" fmla="*/ 2339 w 14032"/>
              <a:gd name="connsiteY3" fmla="*/ 0 h 7267"/>
              <a:gd name="connsiteX4" fmla="*/ 5847 w 14032"/>
              <a:gd name="connsiteY4" fmla="*/ 0 h 7267"/>
              <a:gd name="connsiteX5" fmla="*/ 12944 w 14032"/>
              <a:gd name="connsiteY5" fmla="*/ 0 h 7267"/>
              <a:gd name="connsiteX6" fmla="*/ 14032 w 14032"/>
              <a:gd name="connsiteY6" fmla="*/ 1088 h 7267"/>
              <a:gd name="connsiteX7" fmla="*/ 14032 w 14032"/>
              <a:gd name="connsiteY7" fmla="*/ 3807 h 7267"/>
              <a:gd name="connsiteX8" fmla="*/ 14032 w 14032"/>
              <a:gd name="connsiteY8" fmla="*/ 3807 h 7267"/>
              <a:gd name="connsiteX9" fmla="*/ 14032 w 14032"/>
              <a:gd name="connsiteY9" fmla="*/ 5438 h 7267"/>
              <a:gd name="connsiteX10" fmla="*/ 14032 w 14032"/>
              <a:gd name="connsiteY10" fmla="*/ 5438 h 7267"/>
              <a:gd name="connsiteX11" fmla="*/ 12944 w 14032"/>
              <a:gd name="connsiteY11" fmla="*/ 6526 h 7267"/>
              <a:gd name="connsiteX12" fmla="*/ 4015 w 14032"/>
              <a:gd name="connsiteY12" fmla="*/ 6598 h 7267"/>
              <a:gd name="connsiteX13" fmla="*/ 3406 w 14032"/>
              <a:gd name="connsiteY13" fmla="*/ 7267 h 7267"/>
              <a:gd name="connsiteX14" fmla="*/ 3265 w 14032"/>
              <a:gd name="connsiteY14" fmla="*/ 6598 h 7267"/>
              <a:gd name="connsiteX15" fmla="*/ 1088 w 14032"/>
              <a:gd name="connsiteY15" fmla="*/ 6526 h 7267"/>
              <a:gd name="connsiteX16" fmla="*/ 0 w 14032"/>
              <a:gd name="connsiteY16" fmla="*/ 5438 h 7267"/>
              <a:gd name="connsiteX17" fmla="*/ 0 w 14032"/>
              <a:gd name="connsiteY17" fmla="*/ 5438 h 7267"/>
              <a:gd name="connsiteX18" fmla="*/ 0 w 14032"/>
              <a:gd name="connsiteY18" fmla="*/ 3807 h 7267"/>
              <a:gd name="connsiteX19" fmla="*/ 0 w 14032"/>
              <a:gd name="connsiteY19" fmla="*/ 3807 h 7267"/>
              <a:gd name="connsiteX20" fmla="*/ 0 w 14032"/>
              <a:gd name="connsiteY20" fmla="*/ 1088 h 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032" h="7267">
                <a:moveTo>
                  <a:pt x="0" y="1088"/>
                </a:moveTo>
                <a:cubicBezTo>
                  <a:pt x="0" y="487"/>
                  <a:pt x="487" y="0"/>
                  <a:pt x="1088" y="0"/>
                </a:cubicBezTo>
                <a:lnTo>
                  <a:pt x="2339" y="0"/>
                </a:lnTo>
                <a:lnTo>
                  <a:pt x="2339" y="0"/>
                </a:lnTo>
                <a:lnTo>
                  <a:pt x="5847" y="0"/>
                </a:lnTo>
                <a:lnTo>
                  <a:pt x="12944" y="0"/>
                </a:lnTo>
                <a:cubicBezTo>
                  <a:pt x="13545" y="0"/>
                  <a:pt x="14032" y="487"/>
                  <a:pt x="14032" y="1088"/>
                </a:cubicBezTo>
                <a:lnTo>
                  <a:pt x="14032" y="3807"/>
                </a:lnTo>
                <a:lnTo>
                  <a:pt x="14032" y="3807"/>
                </a:lnTo>
                <a:lnTo>
                  <a:pt x="14032" y="5438"/>
                </a:lnTo>
                <a:lnTo>
                  <a:pt x="14032" y="5438"/>
                </a:lnTo>
                <a:cubicBezTo>
                  <a:pt x="14032" y="6039"/>
                  <a:pt x="13545" y="6526"/>
                  <a:pt x="12944" y="6526"/>
                </a:cubicBezTo>
                <a:lnTo>
                  <a:pt x="4015" y="6598"/>
                </a:lnTo>
                <a:lnTo>
                  <a:pt x="3406" y="7267"/>
                </a:lnTo>
                <a:lnTo>
                  <a:pt x="3265" y="6598"/>
                </a:lnTo>
                <a:lnTo>
                  <a:pt x="1088" y="6526"/>
                </a:lnTo>
                <a:cubicBezTo>
                  <a:pt x="487" y="6526"/>
                  <a:pt x="0" y="6039"/>
                  <a:pt x="0" y="5438"/>
                </a:cubicBezTo>
                <a:lnTo>
                  <a:pt x="0" y="5438"/>
                </a:lnTo>
                <a:lnTo>
                  <a:pt x="0" y="3807"/>
                </a:lnTo>
                <a:lnTo>
                  <a:pt x="0" y="3807"/>
                </a:lnTo>
                <a:lnTo>
                  <a:pt x="0" y="1088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65000"/>
                  <a:lumOff val="35000"/>
                  <a:alpha val="34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2"/>
          <p:cNvSpPr txBox="1"/>
          <p:nvPr/>
        </p:nvSpPr>
        <p:spPr>
          <a:xfrm>
            <a:off x="3143885" y="1851025"/>
            <a:ext cx="8425180" cy="3785652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Ưu điểm: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  -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cs typeface="+mn-lt"/>
                <a:sym typeface="+mn-ea"/>
              </a:rPr>
              <a:t>dễ dàng trong việc sử dụng và </a:t>
            </a: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quản lí 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  -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cs typeface="+mn-lt"/>
                <a:sym typeface="+mn-ea"/>
              </a:rPr>
              <a:t>thuận tiện  và Hạn </a:t>
            </a: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chế những sai sót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cs typeface="+mn-lt"/>
                <a:sym typeface="+mn-ea"/>
              </a:rPr>
              <a:t>trong quá </a:t>
            </a: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trình quản lí thủ công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  </a:t>
            </a:r>
            <a:endParaRPr lang="vi-VN" altLang="en-US" sz="6000" b="1" dirty="0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54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5"/>
          <p:cNvSpPr/>
          <p:nvPr/>
        </p:nvSpPr>
        <p:spPr>
          <a:xfrm>
            <a:off x="-121285" y="-82296"/>
            <a:ext cx="12192000" cy="6857365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671695" y="18542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 </a:t>
            </a:r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LUẬN</a:t>
            </a: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405" y="14414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210" y="13081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727057" y="212725"/>
            <a:ext cx="2813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IV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sp>
        <p:nvSpPr>
          <p:cNvPr id="6" name="Rectangles 14"/>
          <p:cNvSpPr/>
          <p:nvPr/>
        </p:nvSpPr>
        <p:spPr>
          <a:xfrm>
            <a:off x="2901315" y="1588770"/>
            <a:ext cx="8910320" cy="4614545"/>
          </a:xfrm>
          <a:custGeom>
            <a:avLst/>
            <a:gdLst>
              <a:gd name="connsiteX0" fmla="*/ 0 w 14032"/>
              <a:gd name="connsiteY0" fmla="*/ 1088 h 7267"/>
              <a:gd name="connsiteX1" fmla="*/ 1088 w 14032"/>
              <a:gd name="connsiteY1" fmla="*/ 0 h 7267"/>
              <a:gd name="connsiteX2" fmla="*/ 2339 w 14032"/>
              <a:gd name="connsiteY2" fmla="*/ 0 h 7267"/>
              <a:gd name="connsiteX3" fmla="*/ 2339 w 14032"/>
              <a:gd name="connsiteY3" fmla="*/ 0 h 7267"/>
              <a:gd name="connsiteX4" fmla="*/ 5847 w 14032"/>
              <a:gd name="connsiteY4" fmla="*/ 0 h 7267"/>
              <a:gd name="connsiteX5" fmla="*/ 12944 w 14032"/>
              <a:gd name="connsiteY5" fmla="*/ 0 h 7267"/>
              <a:gd name="connsiteX6" fmla="*/ 14032 w 14032"/>
              <a:gd name="connsiteY6" fmla="*/ 1088 h 7267"/>
              <a:gd name="connsiteX7" fmla="*/ 14032 w 14032"/>
              <a:gd name="connsiteY7" fmla="*/ 3807 h 7267"/>
              <a:gd name="connsiteX8" fmla="*/ 14032 w 14032"/>
              <a:gd name="connsiteY8" fmla="*/ 3807 h 7267"/>
              <a:gd name="connsiteX9" fmla="*/ 14032 w 14032"/>
              <a:gd name="connsiteY9" fmla="*/ 5438 h 7267"/>
              <a:gd name="connsiteX10" fmla="*/ 14032 w 14032"/>
              <a:gd name="connsiteY10" fmla="*/ 5438 h 7267"/>
              <a:gd name="connsiteX11" fmla="*/ 12944 w 14032"/>
              <a:gd name="connsiteY11" fmla="*/ 6526 h 7267"/>
              <a:gd name="connsiteX12" fmla="*/ 4015 w 14032"/>
              <a:gd name="connsiteY12" fmla="*/ 6598 h 7267"/>
              <a:gd name="connsiteX13" fmla="*/ 3406 w 14032"/>
              <a:gd name="connsiteY13" fmla="*/ 7267 h 7267"/>
              <a:gd name="connsiteX14" fmla="*/ 3265 w 14032"/>
              <a:gd name="connsiteY14" fmla="*/ 6598 h 7267"/>
              <a:gd name="connsiteX15" fmla="*/ 1088 w 14032"/>
              <a:gd name="connsiteY15" fmla="*/ 6526 h 7267"/>
              <a:gd name="connsiteX16" fmla="*/ 0 w 14032"/>
              <a:gd name="connsiteY16" fmla="*/ 5438 h 7267"/>
              <a:gd name="connsiteX17" fmla="*/ 0 w 14032"/>
              <a:gd name="connsiteY17" fmla="*/ 5438 h 7267"/>
              <a:gd name="connsiteX18" fmla="*/ 0 w 14032"/>
              <a:gd name="connsiteY18" fmla="*/ 3807 h 7267"/>
              <a:gd name="connsiteX19" fmla="*/ 0 w 14032"/>
              <a:gd name="connsiteY19" fmla="*/ 3807 h 7267"/>
              <a:gd name="connsiteX20" fmla="*/ 0 w 14032"/>
              <a:gd name="connsiteY20" fmla="*/ 1088 h 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032" h="7267">
                <a:moveTo>
                  <a:pt x="0" y="1088"/>
                </a:moveTo>
                <a:cubicBezTo>
                  <a:pt x="0" y="487"/>
                  <a:pt x="487" y="0"/>
                  <a:pt x="1088" y="0"/>
                </a:cubicBezTo>
                <a:lnTo>
                  <a:pt x="2339" y="0"/>
                </a:lnTo>
                <a:lnTo>
                  <a:pt x="2339" y="0"/>
                </a:lnTo>
                <a:lnTo>
                  <a:pt x="5847" y="0"/>
                </a:lnTo>
                <a:lnTo>
                  <a:pt x="12944" y="0"/>
                </a:lnTo>
                <a:cubicBezTo>
                  <a:pt x="13545" y="0"/>
                  <a:pt x="14032" y="487"/>
                  <a:pt x="14032" y="1088"/>
                </a:cubicBezTo>
                <a:lnTo>
                  <a:pt x="14032" y="3807"/>
                </a:lnTo>
                <a:lnTo>
                  <a:pt x="14032" y="3807"/>
                </a:lnTo>
                <a:lnTo>
                  <a:pt x="14032" y="5438"/>
                </a:lnTo>
                <a:lnTo>
                  <a:pt x="14032" y="5438"/>
                </a:lnTo>
                <a:cubicBezTo>
                  <a:pt x="14032" y="6039"/>
                  <a:pt x="13545" y="6526"/>
                  <a:pt x="12944" y="6526"/>
                </a:cubicBezTo>
                <a:lnTo>
                  <a:pt x="4015" y="6598"/>
                </a:lnTo>
                <a:lnTo>
                  <a:pt x="3406" y="7267"/>
                </a:lnTo>
                <a:lnTo>
                  <a:pt x="3265" y="6598"/>
                </a:lnTo>
                <a:lnTo>
                  <a:pt x="1088" y="6526"/>
                </a:lnTo>
                <a:cubicBezTo>
                  <a:pt x="487" y="6526"/>
                  <a:pt x="0" y="6039"/>
                  <a:pt x="0" y="5438"/>
                </a:cubicBezTo>
                <a:lnTo>
                  <a:pt x="0" y="5438"/>
                </a:lnTo>
                <a:lnTo>
                  <a:pt x="0" y="3807"/>
                </a:lnTo>
                <a:lnTo>
                  <a:pt x="0" y="3807"/>
                </a:lnTo>
                <a:lnTo>
                  <a:pt x="0" y="1088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65000"/>
                  <a:lumOff val="35000"/>
                  <a:alpha val="34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2"/>
          <p:cNvSpPr txBox="1"/>
          <p:nvPr/>
        </p:nvSpPr>
        <p:spPr>
          <a:xfrm>
            <a:off x="3143885" y="1851025"/>
            <a:ext cx="8667115" cy="3046988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Nhược điểm: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  - Giao diện còn hạn chế 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  - Ít tính năng,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cs typeface="+mn-lt"/>
                <a:sym typeface="+mn-ea"/>
              </a:rPr>
              <a:t>còn </a:t>
            </a: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đơn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cs typeface="+mn-lt"/>
                <a:sym typeface="+mn-ea"/>
              </a:rPr>
              <a:t>giản, không ổn định</a:t>
            </a:r>
            <a:endParaRPr lang="vi-VN" altLang="en-US" sz="3200" dirty="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cs typeface="+mn-lt"/>
                <a:sym typeface="+mn-ea"/>
              </a:rPr>
              <a:t>  </a:t>
            </a:r>
            <a:endParaRPr lang="vi-VN" altLang="en-US" sz="6000" b="1" dirty="0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69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5"/>
          <p:cNvSpPr/>
          <p:nvPr/>
        </p:nvSpPr>
        <p:spPr>
          <a:xfrm>
            <a:off x="-121285" y="-82296"/>
            <a:ext cx="12192000" cy="6857365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671695" y="18542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 </a:t>
            </a:r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KẾT LUẬN</a:t>
            </a: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405" y="14414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210" y="13081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727057" y="212725"/>
            <a:ext cx="2813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IV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sp>
        <p:nvSpPr>
          <p:cNvPr id="6" name="Rectangles 14"/>
          <p:cNvSpPr/>
          <p:nvPr/>
        </p:nvSpPr>
        <p:spPr>
          <a:xfrm>
            <a:off x="2901315" y="1588770"/>
            <a:ext cx="8910320" cy="4614545"/>
          </a:xfrm>
          <a:custGeom>
            <a:avLst/>
            <a:gdLst>
              <a:gd name="connsiteX0" fmla="*/ 0 w 14032"/>
              <a:gd name="connsiteY0" fmla="*/ 1088 h 7267"/>
              <a:gd name="connsiteX1" fmla="*/ 1088 w 14032"/>
              <a:gd name="connsiteY1" fmla="*/ 0 h 7267"/>
              <a:gd name="connsiteX2" fmla="*/ 2339 w 14032"/>
              <a:gd name="connsiteY2" fmla="*/ 0 h 7267"/>
              <a:gd name="connsiteX3" fmla="*/ 2339 w 14032"/>
              <a:gd name="connsiteY3" fmla="*/ 0 h 7267"/>
              <a:gd name="connsiteX4" fmla="*/ 5847 w 14032"/>
              <a:gd name="connsiteY4" fmla="*/ 0 h 7267"/>
              <a:gd name="connsiteX5" fmla="*/ 12944 w 14032"/>
              <a:gd name="connsiteY5" fmla="*/ 0 h 7267"/>
              <a:gd name="connsiteX6" fmla="*/ 14032 w 14032"/>
              <a:gd name="connsiteY6" fmla="*/ 1088 h 7267"/>
              <a:gd name="connsiteX7" fmla="*/ 14032 w 14032"/>
              <a:gd name="connsiteY7" fmla="*/ 3807 h 7267"/>
              <a:gd name="connsiteX8" fmla="*/ 14032 w 14032"/>
              <a:gd name="connsiteY8" fmla="*/ 3807 h 7267"/>
              <a:gd name="connsiteX9" fmla="*/ 14032 w 14032"/>
              <a:gd name="connsiteY9" fmla="*/ 5438 h 7267"/>
              <a:gd name="connsiteX10" fmla="*/ 14032 w 14032"/>
              <a:gd name="connsiteY10" fmla="*/ 5438 h 7267"/>
              <a:gd name="connsiteX11" fmla="*/ 12944 w 14032"/>
              <a:gd name="connsiteY11" fmla="*/ 6526 h 7267"/>
              <a:gd name="connsiteX12" fmla="*/ 4015 w 14032"/>
              <a:gd name="connsiteY12" fmla="*/ 6598 h 7267"/>
              <a:gd name="connsiteX13" fmla="*/ 3406 w 14032"/>
              <a:gd name="connsiteY13" fmla="*/ 7267 h 7267"/>
              <a:gd name="connsiteX14" fmla="*/ 3265 w 14032"/>
              <a:gd name="connsiteY14" fmla="*/ 6598 h 7267"/>
              <a:gd name="connsiteX15" fmla="*/ 1088 w 14032"/>
              <a:gd name="connsiteY15" fmla="*/ 6526 h 7267"/>
              <a:gd name="connsiteX16" fmla="*/ 0 w 14032"/>
              <a:gd name="connsiteY16" fmla="*/ 5438 h 7267"/>
              <a:gd name="connsiteX17" fmla="*/ 0 w 14032"/>
              <a:gd name="connsiteY17" fmla="*/ 5438 h 7267"/>
              <a:gd name="connsiteX18" fmla="*/ 0 w 14032"/>
              <a:gd name="connsiteY18" fmla="*/ 3807 h 7267"/>
              <a:gd name="connsiteX19" fmla="*/ 0 w 14032"/>
              <a:gd name="connsiteY19" fmla="*/ 3807 h 7267"/>
              <a:gd name="connsiteX20" fmla="*/ 0 w 14032"/>
              <a:gd name="connsiteY20" fmla="*/ 1088 h 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032" h="7267">
                <a:moveTo>
                  <a:pt x="0" y="1088"/>
                </a:moveTo>
                <a:cubicBezTo>
                  <a:pt x="0" y="487"/>
                  <a:pt x="487" y="0"/>
                  <a:pt x="1088" y="0"/>
                </a:cubicBezTo>
                <a:lnTo>
                  <a:pt x="2339" y="0"/>
                </a:lnTo>
                <a:lnTo>
                  <a:pt x="2339" y="0"/>
                </a:lnTo>
                <a:lnTo>
                  <a:pt x="5847" y="0"/>
                </a:lnTo>
                <a:lnTo>
                  <a:pt x="12944" y="0"/>
                </a:lnTo>
                <a:cubicBezTo>
                  <a:pt x="13545" y="0"/>
                  <a:pt x="14032" y="487"/>
                  <a:pt x="14032" y="1088"/>
                </a:cubicBezTo>
                <a:lnTo>
                  <a:pt x="14032" y="3807"/>
                </a:lnTo>
                <a:lnTo>
                  <a:pt x="14032" y="3807"/>
                </a:lnTo>
                <a:lnTo>
                  <a:pt x="14032" y="5438"/>
                </a:lnTo>
                <a:lnTo>
                  <a:pt x="14032" y="5438"/>
                </a:lnTo>
                <a:cubicBezTo>
                  <a:pt x="14032" y="6039"/>
                  <a:pt x="13545" y="6526"/>
                  <a:pt x="12944" y="6526"/>
                </a:cubicBezTo>
                <a:lnTo>
                  <a:pt x="4015" y="6598"/>
                </a:lnTo>
                <a:lnTo>
                  <a:pt x="3406" y="7267"/>
                </a:lnTo>
                <a:lnTo>
                  <a:pt x="3265" y="6598"/>
                </a:lnTo>
                <a:lnTo>
                  <a:pt x="1088" y="6526"/>
                </a:lnTo>
                <a:cubicBezTo>
                  <a:pt x="487" y="6526"/>
                  <a:pt x="0" y="6039"/>
                  <a:pt x="0" y="5438"/>
                </a:cubicBezTo>
                <a:lnTo>
                  <a:pt x="0" y="5438"/>
                </a:lnTo>
                <a:lnTo>
                  <a:pt x="0" y="3807"/>
                </a:lnTo>
                <a:lnTo>
                  <a:pt x="0" y="3807"/>
                </a:lnTo>
                <a:lnTo>
                  <a:pt x="0" y="1088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65000"/>
                  <a:lumOff val="35000"/>
                  <a:alpha val="34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2"/>
          <p:cNvSpPr txBox="1"/>
          <p:nvPr/>
        </p:nvSpPr>
        <p:spPr>
          <a:xfrm>
            <a:off x="3143885" y="1851025"/>
            <a:ext cx="8667115" cy="3046988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>
                <a:solidFill>
                  <a:schemeClr val="tx1"/>
                </a:solidFill>
                <a:cs typeface="+mn-lt"/>
                <a:sym typeface="+mn-ea"/>
              </a:rPr>
              <a:t>Hướng phát triển:</a:t>
            </a:r>
          </a:p>
          <a:p>
            <a:pPr>
              <a:lnSpc>
                <a:spcPct val="150000"/>
              </a:lnSpc>
            </a:pPr>
            <a:r>
              <a:rPr lang="vi-VN" altLang="en-US" sz="3200" dirty="0">
                <a:solidFill>
                  <a:schemeClr val="tx1"/>
                </a:solidFill>
                <a:cs typeface="+mn-lt"/>
                <a:sym typeface="+mn-ea"/>
              </a:rPr>
              <a:t>- Phát triển thêm chức để hoàn thiện và đáp ứng được hết nhu cầu của người dùng</a:t>
            </a:r>
            <a:endParaRPr lang="vi-VN" altLang="en-US" sz="6000" b="1" dirty="0">
              <a:solidFill>
                <a:schemeClr val="tx1"/>
              </a:solidFill>
              <a:cs typeface="iCiel Cadena" panose="02000503000000020004" charset="0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 smtClean="0">
                <a:solidFill>
                  <a:schemeClr val="tx1"/>
                </a:solidFill>
                <a:effectLst/>
                <a:cs typeface="+mn-lt"/>
                <a:sym typeface="+mn-ea"/>
              </a:rPr>
              <a:t>   </a:t>
            </a:r>
            <a:endParaRPr lang="vi-VN" altLang="en-US" sz="6000" b="1" dirty="0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112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5460" y="2459504"/>
            <a:ext cx="61010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4000" b="1" dirty="0">
                <a:solidFill>
                  <a:schemeClr val="bg1"/>
                </a:solidFill>
                <a:latin typeface="Christmas" panose="00000500000000000000" charset="0"/>
                <a:ea typeface="#9Slide03 Open Sans ExtraBold" panose="020B0704020202020204" pitchFamily="34" charset="0"/>
                <a:cs typeface="Christmas" panose="00000500000000000000" charset="0"/>
              </a:rPr>
              <a:t>THANKS</a:t>
            </a:r>
          </a:p>
        </p:txBody>
      </p:sp>
      <p:pic>
        <p:nvPicPr>
          <p:cNvPr id="2050" name="Picture 2" descr="Thank For Watching Stock Video Footage for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546"/>
            <a:ext cx="12252833" cy="69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1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14"/>
          <p:cNvSpPr/>
          <p:nvPr/>
        </p:nvSpPr>
        <p:spPr>
          <a:xfrm>
            <a:off x="-32695" y="903351"/>
            <a:ext cx="12191365" cy="4090670"/>
          </a:xfrm>
          <a:prstGeom prst="rect">
            <a:avLst/>
          </a:prstGeom>
          <a:solidFill>
            <a:srgbClr val="C3C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-323850" y="1195070"/>
            <a:ext cx="3204210" cy="175323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altLang="en-US" sz="4800" u="sng" dirty="0">
                <a:latin typeface="+mj-lt"/>
                <a:cs typeface="Christmas" panose="00000500000000000000" charset="0"/>
              </a:rPr>
              <a:t>DỰ ÁN</a:t>
            </a:r>
          </a:p>
          <a:p>
            <a:pPr algn="l"/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</a:rPr>
              <a:t> </a:t>
            </a:r>
          </a:p>
        </p:txBody>
      </p:sp>
      <p:sp>
        <p:nvSpPr>
          <p:cNvPr id="2" name="Text 2"/>
          <p:cNvSpPr txBox="1"/>
          <p:nvPr/>
        </p:nvSpPr>
        <p:spPr>
          <a:xfrm>
            <a:off x="-233354" y="2133606"/>
            <a:ext cx="8283575" cy="2923877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vi-VN" sz="6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</a:t>
            </a:r>
            <a:r>
              <a:rPr lang="vi-VN" altLang="en-US" sz="6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ẢN </a:t>
            </a:r>
            <a:r>
              <a:rPr lang="vi-VN" altLang="en-US" sz="66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LÍ DỊCH VỤ LƯU TRÚ</a:t>
            </a:r>
            <a:endParaRPr lang="vi-VN" altLang="en-US" sz="6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vi-VN" altLang="en-US" sz="5200" b="1" dirty="0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2550" y="5057483"/>
            <a:ext cx="665289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vi-VN" altLang="en-US" sz="2800" dirty="0">
                <a:latin typeface="Times New Roman" panose="02020603050405020304" charset="0"/>
                <a:cs typeface="Times New Roman" panose="02020603050405020304" charset="0"/>
              </a:rPr>
              <a:t>GVHD: TS. Nguyễn Duy Nhật Viễn </a:t>
            </a:r>
          </a:p>
          <a:p>
            <a:r>
              <a:rPr lang="vi-VN" altLang="en-US" sz="2800" dirty="0">
                <a:latin typeface="Times New Roman" panose="02020603050405020304" charset="0"/>
                <a:cs typeface="Times New Roman" panose="02020603050405020304" charset="0"/>
              </a:rPr>
              <a:t>SVTH :   </a:t>
            </a:r>
          </a:p>
          <a:p>
            <a:r>
              <a:rPr lang="vi-VN" altLang="en-US" sz="2800" dirty="0">
                <a:latin typeface="Times New Roman" panose="02020603050405020304" charset="0"/>
                <a:cs typeface="Times New Roman" panose="02020603050405020304" charset="0"/>
              </a:rPr>
              <a:t>  - Trần </a:t>
            </a:r>
            <a:r>
              <a:rPr lang="vi-VN" altLang="en-US" sz="2800" dirty="0" smtClean="0">
                <a:latin typeface="Times New Roman" panose="02020603050405020304" charset="0"/>
                <a:cs typeface="Times New Roman" panose="02020603050405020304" charset="0"/>
              </a:rPr>
              <a:t>Lê Long Vũ   </a:t>
            </a:r>
            <a:r>
              <a:rPr lang="vi-VN" altLang="en-US" sz="2800" dirty="0">
                <a:latin typeface="Times New Roman" panose="02020603050405020304" charset="0"/>
                <a:cs typeface="Times New Roman" panose="02020603050405020304" charset="0"/>
              </a:rPr>
              <a:t>-  Lớp: </a:t>
            </a:r>
            <a:r>
              <a:rPr lang="vi-VN" altLang="en-US" sz="2800" dirty="0" smtClean="0">
                <a:latin typeface="Times New Roman" panose="02020603050405020304" charset="0"/>
                <a:cs typeface="Times New Roman" panose="02020603050405020304" charset="0"/>
              </a:rPr>
              <a:t>22KTMT1</a:t>
            </a:r>
            <a:endParaRPr lang="vi-V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7620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5" y="62865"/>
            <a:ext cx="685800" cy="6858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3757295" y="7592060"/>
            <a:ext cx="8054975" cy="206629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55" y="903351"/>
            <a:ext cx="4542746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97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3423285" y="1094105"/>
            <a:ext cx="8768715" cy="52381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3213100" y="118110"/>
            <a:ext cx="3204210" cy="175323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vi-VN" sz="4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altLang="en-US" sz="4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ẦN I:</a:t>
            </a:r>
            <a:endParaRPr lang="vi-VN" altLang="en-US" sz="48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vi-VN" altLang="en-US" sz="6000" b="1" dirty="0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05" y="13144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310" y="118110"/>
            <a:ext cx="685800" cy="685800"/>
          </a:xfrm>
          <a:prstGeom prst="rect">
            <a:avLst/>
          </a:prstGeom>
        </p:spPr>
      </p:pic>
      <p:sp>
        <p:nvSpPr>
          <p:cNvPr id="7" name="Text 2"/>
          <p:cNvSpPr txBox="1"/>
          <p:nvPr/>
        </p:nvSpPr>
        <p:spPr>
          <a:xfrm>
            <a:off x="5836158" y="118110"/>
            <a:ext cx="8283575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</a:rPr>
              <a:t>GIỚI THIỆU</a:t>
            </a:r>
            <a:r>
              <a:rPr lang="vi-VN" altLang="en-US" sz="52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</a:rPr>
              <a:t>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115935" y="9078595"/>
            <a:ext cx="9371330" cy="9273540"/>
            <a:chOff x="-1300" y="-1550"/>
            <a:chExt cx="14758" cy="14604"/>
          </a:xfrm>
          <a:blipFill rotWithShape="1">
            <a:blip r:embed="rId5"/>
            <a:stretch>
              <a:fillRect/>
            </a:stretch>
          </a:blipFill>
        </p:grpSpPr>
        <p:sp>
          <p:nvSpPr>
            <p:cNvPr id="2" name="Donut 1"/>
            <p:cNvSpPr/>
            <p:nvPr/>
          </p:nvSpPr>
          <p:spPr>
            <a:xfrm>
              <a:off x="2908" y="2573"/>
              <a:ext cx="6319" cy="636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119" y="4792"/>
              <a:ext cx="1920" cy="192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-1300" y="-1550"/>
              <a:ext cx="14759" cy="14605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 2"/>
          <p:cNvSpPr txBox="1"/>
          <p:nvPr/>
        </p:nvSpPr>
        <p:spPr>
          <a:xfrm>
            <a:off x="3423285" y="1667510"/>
            <a:ext cx="7365365" cy="3046988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Quản lý một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homestay 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Homestay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</a:t>
            </a: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có diện tích mặt bằng nhỏ, khách hàng dựa vào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menu để thực hiện chức năng mong muốn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431243" cy="3310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10128"/>
            <a:ext cx="343124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95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xels-kyle-roxas-21222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31105" y="83820"/>
            <a:ext cx="4572000" cy="6858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93395" y="1695450"/>
            <a:ext cx="3204210" cy="175323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vi-VN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alt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ẦN II:</a:t>
            </a:r>
          </a:p>
          <a:p>
            <a:pPr algn="l"/>
            <a:r>
              <a:rPr lang="vi-VN" altLang="en-US" sz="6000" b="1" dirty="0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7" name="Text 2"/>
          <p:cNvSpPr txBox="1"/>
          <p:nvPr/>
        </p:nvSpPr>
        <p:spPr>
          <a:xfrm>
            <a:off x="748030" y="2799715"/>
            <a:ext cx="6217285" cy="212280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600" b="1" dirty="0">
                <a:effectLst/>
                <a:latin typeface="+mj-lt"/>
                <a:cs typeface="Christmas" panose="00000500000000000000" charset="0"/>
              </a:rPr>
              <a:t>QUY TRÌNH</a:t>
            </a:r>
          </a:p>
          <a:p>
            <a:pPr algn="r"/>
            <a:r>
              <a:rPr lang="vi-VN" altLang="en-US" sz="6600" b="1" dirty="0">
                <a:effectLst/>
                <a:latin typeface="+mj-lt"/>
                <a:cs typeface="Christmas" panose="00000500000000000000" charset="0"/>
              </a:rPr>
              <a:t>THỰC HIỆN</a:t>
            </a:r>
            <a:r>
              <a:rPr lang="vi-VN" altLang="en-US" sz="52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314" y="0"/>
            <a:ext cx="5129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22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35" y="968375"/>
            <a:ext cx="1070419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878158" y="2035599"/>
            <a:ext cx="5652770" cy="849630"/>
            <a:chOff x="2866" y="3281"/>
            <a:chExt cx="8902" cy="1338"/>
          </a:xfrm>
        </p:grpSpPr>
        <p:sp>
          <p:nvSpPr>
            <p:cNvPr id="7" name="Flowchart: Connector 6"/>
            <p:cNvSpPr/>
            <p:nvPr/>
          </p:nvSpPr>
          <p:spPr>
            <a:xfrm>
              <a:off x="3006" y="3411"/>
              <a:ext cx="1099" cy="107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866" y="3281"/>
              <a:ext cx="8902" cy="1338"/>
              <a:chOff x="2866" y="3281"/>
              <a:chExt cx="8902" cy="1338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866" y="3281"/>
                <a:ext cx="8902" cy="1338"/>
                <a:chOff x="2866" y="3281"/>
                <a:chExt cx="8902" cy="133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2866" y="3281"/>
                  <a:ext cx="1378" cy="1338"/>
                  <a:chOff x="2866" y="3281"/>
                  <a:chExt cx="1378" cy="1338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866" y="3281"/>
                    <a:ext cx="1379" cy="1339"/>
                  </a:xfrm>
                  <a:prstGeom prst="ellipse">
                    <a:avLst/>
                  </a:prstGeom>
                  <a:noFill/>
                  <a:ln w="44450" cmpd="thickThin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Flowchart: Connector 20"/>
                  <p:cNvSpPr/>
                  <p:nvPr/>
                </p:nvSpPr>
                <p:spPr>
                  <a:xfrm>
                    <a:off x="3006" y="3411"/>
                    <a:ext cx="1099" cy="1079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0" name="Text Box 29"/>
                <p:cNvSpPr txBox="1"/>
                <p:nvPr/>
              </p:nvSpPr>
              <p:spPr>
                <a:xfrm>
                  <a:off x="3021" y="3411"/>
                  <a:ext cx="990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vi-VN" altLang="en-US" sz="3600" b="1" dirty="0">
                      <a:latin typeface="Calibri" panose="020F0502020204030204" charset="0"/>
                      <a:cs typeface="Calibri" panose="020F0502020204030204" charset="0"/>
                    </a:rPr>
                    <a:t>1</a:t>
                  </a:r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5272" y="3421"/>
                  <a:ext cx="6496" cy="1068"/>
                  <a:chOff x="5277" y="3400"/>
                  <a:chExt cx="6496" cy="1068"/>
                </a:xfrm>
              </p:grpSpPr>
              <p:sp>
                <p:nvSpPr>
                  <p:cNvPr id="36" name="Freeform 35"/>
                  <p:cNvSpPr/>
                  <p:nvPr/>
                </p:nvSpPr>
                <p:spPr>
                  <a:xfrm>
                    <a:off x="5309" y="3400"/>
                    <a:ext cx="6464" cy="1068"/>
                  </a:xfrm>
                  <a:custGeom>
                    <a:avLst/>
                    <a:gdLst>
                      <a:gd name="connsiteX0" fmla="*/ 728 w 6464"/>
                      <a:gd name="connsiteY0" fmla="*/ 0 h 1068"/>
                      <a:gd name="connsiteX1" fmla="*/ 6271 w 6464"/>
                      <a:gd name="connsiteY1" fmla="*/ 3 h 1068"/>
                      <a:gd name="connsiteX2" fmla="*/ 6464 w 6464"/>
                      <a:gd name="connsiteY2" fmla="*/ 181 h 1068"/>
                      <a:gd name="connsiteX3" fmla="*/ 6464 w 6464"/>
                      <a:gd name="connsiteY3" fmla="*/ 890 h 1068"/>
                      <a:gd name="connsiteX4" fmla="*/ 6271 w 6464"/>
                      <a:gd name="connsiteY4" fmla="*/ 1068 h 1068"/>
                      <a:gd name="connsiteX5" fmla="*/ 718 w 6464"/>
                      <a:gd name="connsiteY5" fmla="*/ 1027 h 1068"/>
                      <a:gd name="connsiteX6" fmla="*/ 0 w 6464"/>
                      <a:gd name="connsiteY6" fmla="*/ 489 h 1068"/>
                      <a:gd name="connsiteX7" fmla="*/ 728 w 6464"/>
                      <a:gd name="connsiteY7" fmla="*/ 0 h 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64" h="1068">
                        <a:moveTo>
                          <a:pt x="728" y="0"/>
                        </a:moveTo>
                        <a:lnTo>
                          <a:pt x="6271" y="3"/>
                        </a:lnTo>
                        <a:cubicBezTo>
                          <a:pt x="6378" y="3"/>
                          <a:pt x="6464" y="82"/>
                          <a:pt x="6464" y="181"/>
                        </a:cubicBezTo>
                        <a:lnTo>
                          <a:pt x="6464" y="890"/>
                        </a:lnTo>
                        <a:cubicBezTo>
                          <a:pt x="6464" y="989"/>
                          <a:pt x="6378" y="1068"/>
                          <a:pt x="6271" y="1068"/>
                        </a:cubicBezTo>
                        <a:lnTo>
                          <a:pt x="718" y="1027"/>
                        </a:lnTo>
                        <a:cubicBezTo>
                          <a:pt x="710" y="1037"/>
                          <a:pt x="807" y="1059"/>
                          <a:pt x="0" y="489"/>
                        </a:cubicBezTo>
                        <a:cubicBezTo>
                          <a:pt x="756" y="-27"/>
                          <a:pt x="475" y="173"/>
                          <a:pt x="728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" name="Freeform 2"/>
                  <p:cNvSpPr/>
                  <p:nvPr/>
                </p:nvSpPr>
                <p:spPr>
                  <a:xfrm rot="18840000">
                    <a:off x="5294" y="3405"/>
                    <a:ext cx="927" cy="962"/>
                  </a:xfrm>
                  <a:custGeom>
                    <a:avLst/>
                    <a:gdLst>
                      <a:gd name="connsiteX0" fmla="*/ 0 w 927"/>
                      <a:gd name="connsiteY0" fmla="*/ 0 h 962"/>
                      <a:gd name="connsiteX1" fmla="*/ 927 w 927"/>
                      <a:gd name="connsiteY1" fmla="*/ 274 h 962"/>
                      <a:gd name="connsiteX2" fmla="*/ 93 w 927"/>
                      <a:gd name="connsiteY2" fmla="*/ 102 h 962"/>
                      <a:gd name="connsiteX3" fmla="*/ 202 w 927"/>
                      <a:gd name="connsiteY3" fmla="*/ 962 h 962"/>
                      <a:gd name="connsiteX4" fmla="*/ 0 w 927"/>
                      <a:gd name="connsiteY4" fmla="*/ 0 h 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7" h="962">
                        <a:moveTo>
                          <a:pt x="0" y="0"/>
                        </a:moveTo>
                        <a:lnTo>
                          <a:pt x="927" y="274"/>
                        </a:lnTo>
                        <a:lnTo>
                          <a:pt x="93" y="102"/>
                        </a:lnTo>
                        <a:lnTo>
                          <a:pt x="202" y="9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8" name="Text 2"/>
              <p:cNvSpPr txBox="1"/>
              <p:nvPr/>
            </p:nvSpPr>
            <p:spPr>
              <a:xfrm>
                <a:off x="6042" y="3539"/>
                <a:ext cx="5594" cy="774"/>
              </a:xfrm>
              <a:prstGeom prst="rect">
                <a:avLst/>
              </a:prstGeom>
              <a:noFill/>
              <a:ln>
                <a:noFill/>
              </a:ln>
              <a:sp3d prstMaterial="powder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0" algn="ctr">
                  <a:buFont typeface="Arial" panose="020B0604020202020204" pitchFamily="34" charset="0"/>
                  <a:buNone/>
                </a:pPr>
                <a:r>
                  <a:rPr lang="en-US" altLang="vi-VN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vi-VN" altLang="vi-VN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Ô HÌNH HÓA</a:t>
                </a:r>
                <a:endParaRPr lang="vi-VN" altLang="en-US" sz="26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2546985" y="3371850"/>
            <a:ext cx="6282690" cy="849630"/>
            <a:chOff x="4011" y="5310"/>
            <a:chExt cx="9894" cy="1338"/>
          </a:xfrm>
        </p:grpSpPr>
        <p:grpSp>
          <p:nvGrpSpPr>
            <p:cNvPr id="23" name="Group 22"/>
            <p:cNvGrpSpPr/>
            <p:nvPr/>
          </p:nvGrpSpPr>
          <p:grpSpPr>
            <a:xfrm>
              <a:off x="4011" y="5310"/>
              <a:ext cx="1378" cy="1338"/>
              <a:chOff x="2866" y="3281"/>
              <a:chExt cx="1378" cy="133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lowchart: Connector 24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4205" y="5472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6545" y="5504"/>
              <a:ext cx="7028" cy="1065"/>
              <a:chOff x="5290" y="3403"/>
              <a:chExt cx="6483" cy="1065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5309" y="3403"/>
                <a:ext cx="6464" cy="1065"/>
              </a:xfrm>
              <a:custGeom>
                <a:avLst/>
                <a:gdLst>
                  <a:gd name="connsiteX0" fmla="*/ 752 w 7007"/>
                  <a:gd name="connsiteY0" fmla="*/ 0 h 1065"/>
                  <a:gd name="connsiteX1" fmla="*/ 6798 w 7007"/>
                  <a:gd name="connsiteY1" fmla="*/ 0 h 1065"/>
                  <a:gd name="connsiteX2" fmla="*/ 7007 w 7007"/>
                  <a:gd name="connsiteY2" fmla="*/ 178 h 1065"/>
                  <a:gd name="connsiteX3" fmla="*/ 7007 w 7007"/>
                  <a:gd name="connsiteY3" fmla="*/ 887 h 1065"/>
                  <a:gd name="connsiteX4" fmla="*/ 6798 w 7007"/>
                  <a:gd name="connsiteY4" fmla="*/ 1065 h 1065"/>
                  <a:gd name="connsiteX5" fmla="*/ 771 w 7007"/>
                  <a:gd name="connsiteY5" fmla="*/ 1017 h 1065"/>
                  <a:gd name="connsiteX6" fmla="*/ 0 w 7007"/>
                  <a:gd name="connsiteY6" fmla="*/ 486 h 1065"/>
                  <a:gd name="connsiteX7" fmla="*/ 752 w 7007"/>
                  <a:gd name="connsiteY7" fmla="*/ 0 h 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07" h="1065">
                    <a:moveTo>
                      <a:pt x="752" y="0"/>
                    </a:moveTo>
                    <a:lnTo>
                      <a:pt x="6798" y="0"/>
                    </a:lnTo>
                    <a:cubicBezTo>
                      <a:pt x="6915" y="0"/>
                      <a:pt x="7007" y="79"/>
                      <a:pt x="7007" y="178"/>
                    </a:cubicBezTo>
                    <a:lnTo>
                      <a:pt x="7007" y="887"/>
                    </a:lnTo>
                    <a:cubicBezTo>
                      <a:pt x="7007" y="986"/>
                      <a:pt x="6915" y="1065"/>
                      <a:pt x="6798" y="1065"/>
                    </a:cubicBezTo>
                    <a:lnTo>
                      <a:pt x="771" y="1017"/>
                    </a:lnTo>
                    <a:cubicBezTo>
                      <a:pt x="763" y="1027"/>
                      <a:pt x="874" y="1056"/>
                      <a:pt x="0" y="486"/>
                    </a:cubicBezTo>
                    <a:cubicBezTo>
                      <a:pt x="819" y="-30"/>
                      <a:pt x="477" y="173"/>
                      <a:pt x="75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18840000">
                <a:off x="5286" y="3406"/>
                <a:ext cx="967" cy="960"/>
              </a:xfrm>
              <a:custGeom>
                <a:avLst/>
                <a:gdLst>
                  <a:gd name="connsiteX0" fmla="*/ 0 w 967"/>
                  <a:gd name="connsiteY0" fmla="*/ 0 h 1041"/>
                  <a:gd name="connsiteX1" fmla="*/ 967 w 967"/>
                  <a:gd name="connsiteY1" fmla="*/ 310 h 1041"/>
                  <a:gd name="connsiteX2" fmla="*/ 93 w 967"/>
                  <a:gd name="connsiteY2" fmla="*/ 111 h 1041"/>
                  <a:gd name="connsiteX3" fmla="*/ 234 w 967"/>
                  <a:gd name="connsiteY3" fmla="*/ 1041 h 1041"/>
                  <a:gd name="connsiteX4" fmla="*/ 0 w 967"/>
                  <a:gd name="connsiteY4" fmla="*/ 0 h 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1041">
                    <a:moveTo>
                      <a:pt x="0" y="0"/>
                    </a:moveTo>
                    <a:lnTo>
                      <a:pt x="967" y="310"/>
                    </a:lnTo>
                    <a:lnTo>
                      <a:pt x="93" y="111"/>
                    </a:lnTo>
                    <a:lnTo>
                      <a:pt x="234" y="10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 2"/>
            <p:cNvSpPr txBox="1"/>
            <p:nvPr/>
          </p:nvSpPr>
          <p:spPr>
            <a:xfrm>
              <a:off x="7041" y="5610"/>
              <a:ext cx="6864" cy="822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l">
                <a:buFont typeface="Arial" panose="020B0604020202020204" pitchFamily="34" charset="0"/>
                <a:buNone/>
              </a:pPr>
              <a:r>
                <a:rPr lang="vi-VN" altLang="vi-VN" sz="2800" dirty="0">
                  <a:solidFill>
                    <a:schemeClr val="tx1"/>
                  </a:solidFill>
                  <a:effectLst/>
                  <a:latin typeface="+mj-lt"/>
                  <a:cs typeface="Arial" panose="020B0604020202020204" pitchFamily="34" charset="0"/>
                </a:rPr>
                <a:t>XÂY DỰNG CẤU TRÚC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244850" y="4678045"/>
            <a:ext cx="5861685" cy="849630"/>
            <a:chOff x="5110" y="7367"/>
            <a:chExt cx="9231" cy="1338"/>
          </a:xfrm>
        </p:grpSpPr>
        <p:grpSp>
          <p:nvGrpSpPr>
            <p:cNvPr id="26" name="Group 25"/>
            <p:cNvGrpSpPr/>
            <p:nvPr/>
          </p:nvGrpSpPr>
          <p:grpSpPr>
            <a:xfrm>
              <a:off x="5110" y="7367"/>
              <a:ext cx="1378" cy="1338"/>
              <a:chOff x="2866" y="3281"/>
              <a:chExt cx="1378" cy="133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Connector 27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 Box 31"/>
            <p:cNvSpPr txBox="1"/>
            <p:nvPr/>
          </p:nvSpPr>
          <p:spPr>
            <a:xfrm>
              <a:off x="5304" y="753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3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597" y="7510"/>
              <a:ext cx="6742" cy="1072"/>
              <a:chOff x="5272" y="3396"/>
              <a:chExt cx="6501" cy="1072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5309" y="3396"/>
                <a:ext cx="6464" cy="1072"/>
              </a:xfrm>
              <a:custGeom>
                <a:avLst/>
                <a:gdLst>
                  <a:gd name="connsiteX0" fmla="*/ 806 w 6704"/>
                  <a:gd name="connsiteY0" fmla="*/ 0 h 1072"/>
                  <a:gd name="connsiteX1" fmla="*/ 6504 w 6704"/>
                  <a:gd name="connsiteY1" fmla="*/ 7 h 1072"/>
                  <a:gd name="connsiteX2" fmla="*/ 6704 w 6704"/>
                  <a:gd name="connsiteY2" fmla="*/ 185 h 1072"/>
                  <a:gd name="connsiteX3" fmla="*/ 6704 w 6704"/>
                  <a:gd name="connsiteY3" fmla="*/ 894 h 1072"/>
                  <a:gd name="connsiteX4" fmla="*/ 6504 w 6704"/>
                  <a:gd name="connsiteY4" fmla="*/ 1072 h 1072"/>
                  <a:gd name="connsiteX5" fmla="*/ 730 w 6704"/>
                  <a:gd name="connsiteY5" fmla="*/ 1037 h 1072"/>
                  <a:gd name="connsiteX6" fmla="*/ 0 w 6704"/>
                  <a:gd name="connsiteY6" fmla="*/ 493 h 1072"/>
                  <a:gd name="connsiteX7" fmla="*/ 806 w 6704"/>
                  <a:gd name="connsiteY7" fmla="*/ 0 h 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4" h="1072">
                    <a:moveTo>
                      <a:pt x="806" y="0"/>
                    </a:moveTo>
                    <a:lnTo>
                      <a:pt x="6504" y="7"/>
                    </a:lnTo>
                    <a:cubicBezTo>
                      <a:pt x="6615" y="7"/>
                      <a:pt x="6704" y="86"/>
                      <a:pt x="6704" y="185"/>
                    </a:cubicBezTo>
                    <a:lnTo>
                      <a:pt x="6704" y="894"/>
                    </a:lnTo>
                    <a:cubicBezTo>
                      <a:pt x="6704" y="993"/>
                      <a:pt x="6615" y="1072"/>
                      <a:pt x="6504" y="1072"/>
                    </a:cubicBezTo>
                    <a:lnTo>
                      <a:pt x="730" y="1037"/>
                    </a:lnTo>
                    <a:cubicBezTo>
                      <a:pt x="722" y="1047"/>
                      <a:pt x="837" y="1063"/>
                      <a:pt x="0" y="493"/>
                    </a:cubicBezTo>
                    <a:cubicBezTo>
                      <a:pt x="784" y="-23"/>
                      <a:pt x="544" y="173"/>
                      <a:pt x="80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 47"/>
              <p:cNvSpPr/>
              <p:nvPr/>
            </p:nvSpPr>
            <p:spPr>
              <a:xfrm rot="18840000">
                <a:off x="5274" y="3406"/>
                <a:ext cx="934" cy="939"/>
              </a:xfrm>
              <a:custGeom>
                <a:avLst/>
                <a:gdLst>
                  <a:gd name="connsiteX0" fmla="*/ 0 w 934"/>
                  <a:gd name="connsiteY0" fmla="*/ 0 h 974"/>
                  <a:gd name="connsiteX1" fmla="*/ 934 w 934"/>
                  <a:gd name="connsiteY1" fmla="*/ 295 h 974"/>
                  <a:gd name="connsiteX2" fmla="*/ 94 w 934"/>
                  <a:gd name="connsiteY2" fmla="*/ 104 h 974"/>
                  <a:gd name="connsiteX3" fmla="*/ 202 w 934"/>
                  <a:gd name="connsiteY3" fmla="*/ 974 h 974"/>
                  <a:gd name="connsiteX4" fmla="*/ 0 w 934"/>
                  <a:gd name="connsiteY4" fmla="*/ 0 h 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4" h="974">
                    <a:moveTo>
                      <a:pt x="0" y="0"/>
                    </a:moveTo>
                    <a:lnTo>
                      <a:pt x="934" y="295"/>
                    </a:lnTo>
                    <a:lnTo>
                      <a:pt x="94" y="104"/>
                    </a:lnTo>
                    <a:lnTo>
                      <a:pt x="202" y="9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Text 2"/>
            <p:cNvSpPr txBox="1"/>
            <p:nvPr/>
          </p:nvSpPr>
          <p:spPr>
            <a:xfrm>
              <a:off x="7845" y="7619"/>
              <a:ext cx="6496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en-US" sz="2600" dirty="0">
                  <a:solidFill>
                    <a:schemeClr val="tx1"/>
                  </a:solidFill>
                  <a:effectLst/>
                  <a:latin typeface="+mj-lt"/>
                  <a:cs typeface="Arial" panose="020B0604020202020204" pitchFamily="34" charset="0"/>
                </a:rPr>
                <a:t>VIẾT CHƯƠNG TRÌNH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910" y="2850320"/>
            <a:ext cx="2874110" cy="3205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6644" y="0"/>
            <a:ext cx="2867155" cy="28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14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0" y="968375"/>
            <a:ext cx="989139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472680" y="7938135"/>
            <a:ext cx="9371330" cy="9273540"/>
            <a:chOff x="-1300" y="-1550"/>
            <a:chExt cx="14758" cy="14604"/>
          </a:xfrm>
          <a:blipFill rotWithShape="1">
            <a:blip r:embed="rId5"/>
            <a:stretch>
              <a:fillRect/>
            </a:stretch>
          </a:blipFill>
        </p:grpSpPr>
        <p:sp>
          <p:nvSpPr>
            <p:cNvPr id="12" name="Donut 11"/>
            <p:cNvSpPr/>
            <p:nvPr/>
          </p:nvSpPr>
          <p:spPr>
            <a:xfrm>
              <a:off x="2908" y="2573"/>
              <a:ext cx="6319" cy="636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119" y="4792"/>
              <a:ext cx="1920" cy="192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-1300" y="-1550"/>
              <a:ext cx="14759" cy="14605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663156" y="138430"/>
            <a:ext cx="2574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41375" y="1544955"/>
            <a:ext cx="3651885" cy="645160"/>
            <a:chOff x="3021" y="3411"/>
            <a:chExt cx="5751" cy="1016"/>
          </a:xfrm>
        </p:grpSpPr>
        <p:sp>
          <p:nvSpPr>
            <p:cNvPr id="30" name="Text Box 29"/>
            <p:cNvSpPr txBox="1"/>
            <p:nvPr/>
          </p:nvSpPr>
          <p:spPr>
            <a:xfrm>
              <a:off x="3021" y="341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1</a:t>
              </a:r>
            </a:p>
          </p:txBody>
        </p:sp>
        <p:sp>
          <p:nvSpPr>
            <p:cNvPr id="38" name="Text 2"/>
            <p:cNvSpPr txBox="1"/>
            <p:nvPr/>
          </p:nvSpPr>
          <p:spPr>
            <a:xfrm>
              <a:off x="3178" y="3532"/>
              <a:ext cx="5594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vi-VN" altLang="vi-VN" sz="2600" b="1" u="sng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Ô HÌNH HÓA</a:t>
              </a:r>
              <a:endParaRPr lang="vi-VN" altLang="en-US" sz="26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 2"/>
          <p:cNvSpPr txBox="1"/>
          <p:nvPr/>
        </p:nvSpPr>
        <p:spPr>
          <a:xfrm>
            <a:off x="1146175" y="2206486"/>
            <a:ext cx="8698230" cy="4708981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Chức năng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: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   - </a:t>
            </a: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đặt phòng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   -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hiển thị thông tin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    - sửa thông tin 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  - thanh toán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vi-VN" altLang="en-US" sz="6000" b="1" dirty="0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pic>
        <p:nvPicPr>
          <p:cNvPr id="51" name="Picture 50" descr="pexels-andrea-piacquadio-3907161"/>
          <p:cNvPicPr>
            <a:picLocks noChangeAspect="1"/>
          </p:cNvPicPr>
          <p:nvPr/>
        </p:nvPicPr>
        <p:blipFill>
          <a:blip r:embed="rId6">
            <a:alphaModFix amt="90000"/>
          </a:blip>
          <a:srcRect l="2469" r="31877"/>
          <a:stretch>
            <a:fillRect/>
          </a:stretch>
        </p:blipFill>
        <p:spPr>
          <a:xfrm>
            <a:off x="7472680" y="-137160"/>
            <a:ext cx="6753860" cy="6858000"/>
          </a:xfrm>
          <a:prstGeom prst="parallelogram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-7608570" y="2190115"/>
            <a:ext cx="5652770" cy="849630"/>
            <a:chOff x="2866" y="3281"/>
            <a:chExt cx="8902" cy="1338"/>
          </a:xfrm>
        </p:grpSpPr>
        <p:sp>
          <p:nvSpPr>
            <p:cNvPr id="108" name="Flowchart: Connector 107"/>
            <p:cNvSpPr/>
            <p:nvPr/>
          </p:nvSpPr>
          <p:spPr>
            <a:xfrm>
              <a:off x="3006" y="3411"/>
              <a:ext cx="1099" cy="107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2866" y="3281"/>
              <a:ext cx="8902" cy="1338"/>
              <a:chOff x="2866" y="3281"/>
              <a:chExt cx="8902" cy="133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866" y="3281"/>
                <a:ext cx="8902" cy="1338"/>
                <a:chOff x="2866" y="3281"/>
                <a:chExt cx="8902" cy="1338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2866" y="3281"/>
                  <a:ext cx="1378" cy="1338"/>
                  <a:chOff x="2866" y="3281"/>
                  <a:chExt cx="1378" cy="1338"/>
                </a:xfrm>
              </p:grpSpPr>
              <p:sp>
                <p:nvSpPr>
                  <p:cNvPr id="112" name="Oval 111"/>
                  <p:cNvSpPr/>
                  <p:nvPr/>
                </p:nvSpPr>
                <p:spPr>
                  <a:xfrm>
                    <a:off x="2866" y="3281"/>
                    <a:ext cx="1379" cy="1339"/>
                  </a:xfrm>
                  <a:prstGeom prst="ellipse">
                    <a:avLst/>
                  </a:prstGeom>
                  <a:noFill/>
                  <a:ln w="44450" cmpd="thickThin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Flowchart: Connector 112"/>
                  <p:cNvSpPr/>
                  <p:nvPr/>
                </p:nvSpPr>
                <p:spPr>
                  <a:xfrm>
                    <a:off x="3006" y="3411"/>
                    <a:ext cx="1099" cy="1079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4" name="Text Box 113"/>
                <p:cNvSpPr txBox="1"/>
                <p:nvPr/>
              </p:nvSpPr>
              <p:spPr>
                <a:xfrm>
                  <a:off x="3021" y="3411"/>
                  <a:ext cx="990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vi-VN" altLang="en-US" sz="3600" b="1">
                      <a:latin typeface="Calibri" panose="020F0502020204030204" charset="0"/>
                      <a:cs typeface="Calibri" panose="020F0502020204030204" charset="0"/>
                    </a:rPr>
                    <a:t>1</a:t>
                  </a:r>
                </a:p>
              </p:txBody>
            </p:sp>
            <p:grpSp>
              <p:nvGrpSpPr>
                <p:cNvPr id="115" name="Group 114"/>
                <p:cNvGrpSpPr/>
                <p:nvPr/>
              </p:nvGrpSpPr>
              <p:grpSpPr>
                <a:xfrm>
                  <a:off x="5272" y="3421"/>
                  <a:ext cx="6496" cy="1068"/>
                  <a:chOff x="5277" y="3400"/>
                  <a:chExt cx="6496" cy="1068"/>
                </a:xfrm>
              </p:grpSpPr>
              <p:sp>
                <p:nvSpPr>
                  <p:cNvPr id="116" name="Freeform 115"/>
                  <p:cNvSpPr/>
                  <p:nvPr/>
                </p:nvSpPr>
                <p:spPr>
                  <a:xfrm>
                    <a:off x="5309" y="3400"/>
                    <a:ext cx="6464" cy="1068"/>
                  </a:xfrm>
                  <a:custGeom>
                    <a:avLst/>
                    <a:gdLst>
                      <a:gd name="connsiteX0" fmla="*/ 728 w 6464"/>
                      <a:gd name="connsiteY0" fmla="*/ 0 h 1068"/>
                      <a:gd name="connsiteX1" fmla="*/ 6271 w 6464"/>
                      <a:gd name="connsiteY1" fmla="*/ 3 h 1068"/>
                      <a:gd name="connsiteX2" fmla="*/ 6464 w 6464"/>
                      <a:gd name="connsiteY2" fmla="*/ 181 h 1068"/>
                      <a:gd name="connsiteX3" fmla="*/ 6464 w 6464"/>
                      <a:gd name="connsiteY3" fmla="*/ 890 h 1068"/>
                      <a:gd name="connsiteX4" fmla="*/ 6271 w 6464"/>
                      <a:gd name="connsiteY4" fmla="*/ 1068 h 1068"/>
                      <a:gd name="connsiteX5" fmla="*/ 718 w 6464"/>
                      <a:gd name="connsiteY5" fmla="*/ 1027 h 1068"/>
                      <a:gd name="connsiteX6" fmla="*/ 0 w 6464"/>
                      <a:gd name="connsiteY6" fmla="*/ 489 h 1068"/>
                      <a:gd name="connsiteX7" fmla="*/ 728 w 6464"/>
                      <a:gd name="connsiteY7" fmla="*/ 0 h 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64" h="1068">
                        <a:moveTo>
                          <a:pt x="728" y="0"/>
                        </a:moveTo>
                        <a:lnTo>
                          <a:pt x="6271" y="3"/>
                        </a:lnTo>
                        <a:cubicBezTo>
                          <a:pt x="6378" y="3"/>
                          <a:pt x="6464" y="82"/>
                          <a:pt x="6464" y="181"/>
                        </a:cubicBezTo>
                        <a:lnTo>
                          <a:pt x="6464" y="890"/>
                        </a:lnTo>
                        <a:cubicBezTo>
                          <a:pt x="6464" y="989"/>
                          <a:pt x="6378" y="1068"/>
                          <a:pt x="6271" y="1068"/>
                        </a:cubicBezTo>
                        <a:lnTo>
                          <a:pt x="718" y="1027"/>
                        </a:lnTo>
                        <a:cubicBezTo>
                          <a:pt x="710" y="1037"/>
                          <a:pt x="807" y="1059"/>
                          <a:pt x="0" y="489"/>
                        </a:cubicBezTo>
                        <a:cubicBezTo>
                          <a:pt x="756" y="-27"/>
                          <a:pt x="475" y="173"/>
                          <a:pt x="728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Freeform 116"/>
                  <p:cNvSpPr/>
                  <p:nvPr/>
                </p:nvSpPr>
                <p:spPr>
                  <a:xfrm rot="18840000">
                    <a:off x="5294" y="3405"/>
                    <a:ext cx="927" cy="962"/>
                  </a:xfrm>
                  <a:custGeom>
                    <a:avLst/>
                    <a:gdLst>
                      <a:gd name="connsiteX0" fmla="*/ 0 w 927"/>
                      <a:gd name="connsiteY0" fmla="*/ 0 h 962"/>
                      <a:gd name="connsiteX1" fmla="*/ 927 w 927"/>
                      <a:gd name="connsiteY1" fmla="*/ 274 h 962"/>
                      <a:gd name="connsiteX2" fmla="*/ 93 w 927"/>
                      <a:gd name="connsiteY2" fmla="*/ 102 h 962"/>
                      <a:gd name="connsiteX3" fmla="*/ 202 w 927"/>
                      <a:gd name="connsiteY3" fmla="*/ 962 h 962"/>
                      <a:gd name="connsiteX4" fmla="*/ 0 w 927"/>
                      <a:gd name="connsiteY4" fmla="*/ 0 h 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7" h="962">
                        <a:moveTo>
                          <a:pt x="0" y="0"/>
                        </a:moveTo>
                        <a:lnTo>
                          <a:pt x="927" y="274"/>
                        </a:lnTo>
                        <a:lnTo>
                          <a:pt x="93" y="102"/>
                        </a:lnTo>
                        <a:lnTo>
                          <a:pt x="202" y="9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18" name="Text 2"/>
              <p:cNvSpPr txBox="1"/>
              <p:nvPr/>
            </p:nvSpPr>
            <p:spPr>
              <a:xfrm>
                <a:off x="6042" y="3539"/>
                <a:ext cx="5594" cy="774"/>
              </a:xfrm>
              <a:prstGeom prst="rect">
                <a:avLst/>
              </a:prstGeom>
              <a:noFill/>
              <a:ln>
                <a:noFill/>
              </a:ln>
              <a:sp3d prstMaterial="powder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0" algn="ctr">
                  <a:buFont typeface="Arial" panose="020B0604020202020204" pitchFamily="34" charset="0"/>
                  <a:buNone/>
                </a:pPr>
                <a:r>
                  <a:rPr lang="en-US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vi-VN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Ô HÌNH HÓA</a:t>
                </a:r>
                <a:endParaRPr lang="vi-VN" altLang="en-US" sz="2600" b="1">
                  <a:solidFill>
                    <a:schemeClr val="tx1"/>
                  </a:solidFill>
                  <a:effectLst/>
                  <a:latin typeface="iCiel Cadena" panose="02000503000000020004" charset="0"/>
                  <a:cs typeface="iCiel Cadena" panose="02000503000000020004" charset="0"/>
                </a:endParaRPr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-6881495" y="3478530"/>
            <a:ext cx="6282690" cy="849630"/>
            <a:chOff x="4011" y="5310"/>
            <a:chExt cx="9894" cy="1338"/>
          </a:xfrm>
        </p:grpSpPr>
        <p:grpSp>
          <p:nvGrpSpPr>
            <p:cNvPr id="120" name="Group 119"/>
            <p:cNvGrpSpPr/>
            <p:nvPr/>
          </p:nvGrpSpPr>
          <p:grpSpPr>
            <a:xfrm>
              <a:off x="4011" y="5310"/>
              <a:ext cx="1378" cy="1338"/>
              <a:chOff x="2866" y="3281"/>
              <a:chExt cx="1378" cy="1338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Text Box 122"/>
            <p:cNvSpPr txBox="1"/>
            <p:nvPr/>
          </p:nvSpPr>
          <p:spPr>
            <a:xfrm>
              <a:off x="4205" y="5472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6545" y="5504"/>
              <a:ext cx="7028" cy="1065"/>
              <a:chOff x="5290" y="3403"/>
              <a:chExt cx="6483" cy="1065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5309" y="3403"/>
                <a:ext cx="6464" cy="1065"/>
              </a:xfrm>
              <a:custGeom>
                <a:avLst/>
                <a:gdLst>
                  <a:gd name="connsiteX0" fmla="*/ 752 w 7007"/>
                  <a:gd name="connsiteY0" fmla="*/ 0 h 1065"/>
                  <a:gd name="connsiteX1" fmla="*/ 6798 w 7007"/>
                  <a:gd name="connsiteY1" fmla="*/ 0 h 1065"/>
                  <a:gd name="connsiteX2" fmla="*/ 7007 w 7007"/>
                  <a:gd name="connsiteY2" fmla="*/ 178 h 1065"/>
                  <a:gd name="connsiteX3" fmla="*/ 7007 w 7007"/>
                  <a:gd name="connsiteY3" fmla="*/ 887 h 1065"/>
                  <a:gd name="connsiteX4" fmla="*/ 6798 w 7007"/>
                  <a:gd name="connsiteY4" fmla="*/ 1065 h 1065"/>
                  <a:gd name="connsiteX5" fmla="*/ 771 w 7007"/>
                  <a:gd name="connsiteY5" fmla="*/ 1017 h 1065"/>
                  <a:gd name="connsiteX6" fmla="*/ 0 w 7007"/>
                  <a:gd name="connsiteY6" fmla="*/ 486 h 1065"/>
                  <a:gd name="connsiteX7" fmla="*/ 752 w 7007"/>
                  <a:gd name="connsiteY7" fmla="*/ 0 h 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07" h="1065">
                    <a:moveTo>
                      <a:pt x="752" y="0"/>
                    </a:moveTo>
                    <a:lnTo>
                      <a:pt x="6798" y="0"/>
                    </a:lnTo>
                    <a:cubicBezTo>
                      <a:pt x="6915" y="0"/>
                      <a:pt x="7007" y="79"/>
                      <a:pt x="7007" y="178"/>
                    </a:cubicBezTo>
                    <a:lnTo>
                      <a:pt x="7007" y="887"/>
                    </a:lnTo>
                    <a:cubicBezTo>
                      <a:pt x="7007" y="986"/>
                      <a:pt x="6915" y="1065"/>
                      <a:pt x="6798" y="1065"/>
                    </a:cubicBezTo>
                    <a:lnTo>
                      <a:pt x="771" y="1017"/>
                    </a:lnTo>
                    <a:cubicBezTo>
                      <a:pt x="763" y="1027"/>
                      <a:pt x="874" y="1056"/>
                      <a:pt x="0" y="486"/>
                    </a:cubicBezTo>
                    <a:cubicBezTo>
                      <a:pt x="819" y="-30"/>
                      <a:pt x="477" y="173"/>
                      <a:pt x="75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8840000">
                <a:off x="5286" y="3406"/>
                <a:ext cx="967" cy="960"/>
              </a:xfrm>
              <a:custGeom>
                <a:avLst/>
                <a:gdLst>
                  <a:gd name="connsiteX0" fmla="*/ 0 w 967"/>
                  <a:gd name="connsiteY0" fmla="*/ 0 h 1041"/>
                  <a:gd name="connsiteX1" fmla="*/ 967 w 967"/>
                  <a:gd name="connsiteY1" fmla="*/ 310 h 1041"/>
                  <a:gd name="connsiteX2" fmla="*/ 93 w 967"/>
                  <a:gd name="connsiteY2" fmla="*/ 111 h 1041"/>
                  <a:gd name="connsiteX3" fmla="*/ 234 w 967"/>
                  <a:gd name="connsiteY3" fmla="*/ 1041 h 1041"/>
                  <a:gd name="connsiteX4" fmla="*/ 0 w 967"/>
                  <a:gd name="connsiteY4" fmla="*/ 0 h 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1041">
                    <a:moveTo>
                      <a:pt x="0" y="0"/>
                    </a:moveTo>
                    <a:lnTo>
                      <a:pt x="967" y="310"/>
                    </a:lnTo>
                    <a:lnTo>
                      <a:pt x="93" y="111"/>
                    </a:lnTo>
                    <a:lnTo>
                      <a:pt x="234" y="10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Text 2"/>
            <p:cNvSpPr txBox="1"/>
            <p:nvPr/>
          </p:nvSpPr>
          <p:spPr>
            <a:xfrm>
              <a:off x="7041" y="5610"/>
              <a:ext cx="6864" cy="822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l">
                <a:buFont typeface="Arial" panose="020B0604020202020204" pitchFamily="34" charset="0"/>
                <a:buNone/>
              </a:pP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TRÚC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-6183630" y="4784725"/>
            <a:ext cx="5861685" cy="849630"/>
            <a:chOff x="5110" y="7367"/>
            <a:chExt cx="9231" cy="1338"/>
          </a:xfrm>
        </p:grpSpPr>
        <p:grpSp>
          <p:nvGrpSpPr>
            <p:cNvPr id="129" name="Group 128"/>
            <p:cNvGrpSpPr/>
            <p:nvPr/>
          </p:nvGrpSpPr>
          <p:grpSpPr>
            <a:xfrm>
              <a:off x="5110" y="7367"/>
              <a:ext cx="1378" cy="1338"/>
              <a:chOff x="2866" y="3281"/>
              <a:chExt cx="1378" cy="1338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Text Box 131"/>
            <p:cNvSpPr txBox="1"/>
            <p:nvPr/>
          </p:nvSpPr>
          <p:spPr>
            <a:xfrm>
              <a:off x="5304" y="753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3</a:t>
              </a: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7597" y="7510"/>
              <a:ext cx="6742" cy="1072"/>
              <a:chOff x="5272" y="3396"/>
              <a:chExt cx="6501" cy="1072"/>
            </a:xfrm>
          </p:grpSpPr>
          <p:sp>
            <p:nvSpPr>
              <p:cNvPr id="134" name="Freeform 133"/>
              <p:cNvSpPr/>
              <p:nvPr/>
            </p:nvSpPr>
            <p:spPr>
              <a:xfrm>
                <a:off x="5309" y="3396"/>
                <a:ext cx="6464" cy="1072"/>
              </a:xfrm>
              <a:custGeom>
                <a:avLst/>
                <a:gdLst>
                  <a:gd name="connsiteX0" fmla="*/ 806 w 6704"/>
                  <a:gd name="connsiteY0" fmla="*/ 0 h 1072"/>
                  <a:gd name="connsiteX1" fmla="*/ 6504 w 6704"/>
                  <a:gd name="connsiteY1" fmla="*/ 7 h 1072"/>
                  <a:gd name="connsiteX2" fmla="*/ 6704 w 6704"/>
                  <a:gd name="connsiteY2" fmla="*/ 185 h 1072"/>
                  <a:gd name="connsiteX3" fmla="*/ 6704 w 6704"/>
                  <a:gd name="connsiteY3" fmla="*/ 894 h 1072"/>
                  <a:gd name="connsiteX4" fmla="*/ 6504 w 6704"/>
                  <a:gd name="connsiteY4" fmla="*/ 1072 h 1072"/>
                  <a:gd name="connsiteX5" fmla="*/ 730 w 6704"/>
                  <a:gd name="connsiteY5" fmla="*/ 1037 h 1072"/>
                  <a:gd name="connsiteX6" fmla="*/ 0 w 6704"/>
                  <a:gd name="connsiteY6" fmla="*/ 493 h 1072"/>
                  <a:gd name="connsiteX7" fmla="*/ 806 w 6704"/>
                  <a:gd name="connsiteY7" fmla="*/ 0 h 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4" h="1072">
                    <a:moveTo>
                      <a:pt x="806" y="0"/>
                    </a:moveTo>
                    <a:lnTo>
                      <a:pt x="6504" y="7"/>
                    </a:lnTo>
                    <a:cubicBezTo>
                      <a:pt x="6615" y="7"/>
                      <a:pt x="6704" y="86"/>
                      <a:pt x="6704" y="185"/>
                    </a:cubicBezTo>
                    <a:lnTo>
                      <a:pt x="6704" y="894"/>
                    </a:lnTo>
                    <a:cubicBezTo>
                      <a:pt x="6704" y="993"/>
                      <a:pt x="6615" y="1072"/>
                      <a:pt x="6504" y="1072"/>
                    </a:cubicBezTo>
                    <a:lnTo>
                      <a:pt x="730" y="1037"/>
                    </a:lnTo>
                    <a:cubicBezTo>
                      <a:pt x="722" y="1047"/>
                      <a:pt x="837" y="1063"/>
                      <a:pt x="0" y="493"/>
                    </a:cubicBezTo>
                    <a:cubicBezTo>
                      <a:pt x="784" y="-23"/>
                      <a:pt x="544" y="173"/>
                      <a:pt x="80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/>
              <p:cNvSpPr/>
              <p:nvPr/>
            </p:nvSpPr>
            <p:spPr>
              <a:xfrm rot="18840000">
                <a:off x="5274" y="3406"/>
                <a:ext cx="934" cy="939"/>
              </a:xfrm>
              <a:custGeom>
                <a:avLst/>
                <a:gdLst>
                  <a:gd name="connsiteX0" fmla="*/ 0 w 934"/>
                  <a:gd name="connsiteY0" fmla="*/ 0 h 974"/>
                  <a:gd name="connsiteX1" fmla="*/ 934 w 934"/>
                  <a:gd name="connsiteY1" fmla="*/ 295 h 974"/>
                  <a:gd name="connsiteX2" fmla="*/ 94 w 934"/>
                  <a:gd name="connsiteY2" fmla="*/ 104 h 974"/>
                  <a:gd name="connsiteX3" fmla="*/ 202 w 934"/>
                  <a:gd name="connsiteY3" fmla="*/ 974 h 974"/>
                  <a:gd name="connsiteX4" fmla="*/ 0 w 934"/>
                  <a:gd name="connsiteY4" fmla="*/ 0 h 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4" h="974">
                    <a:moveTo>
                      <a:pt x="0" y="0"/>
                    </a:moveTo>
                    <a:lnTo>
                      <a:pt x="934" y="295"/>
                    </a:lnTo>
                    <a:lnTo>
                      <a:pt x="94" y="104"/>
                    </a:lnTo>
                    <a:lnTo>
                      <a:pt x="202" y="9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Text 2"/>
            <p:cNvSpPr txBox="1"/>
            <p:nvPr/>
          </p:nvSpPr>
          <p:spPr>
            <a:xfrm>
              <a:off x="7845" y="7619"/>
              <a:ext cx="6496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en-US" sz="26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VIẾT CHƯƠNG TRÌNH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037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0" y="1014730"/>
            <a:ext cx="989139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 dirty="0">
                <a:effectLst/>
                <a:latin typeface="+mj-lt"/>
                <a:cs typeface="Christmas" panose="00000500000000000000" charset="0"/>
                <a:sym typeface="+mn-ea"/>
              </a:rPr>
              <a:t>QUY TRÌNH </a:t>
            </a:r>
            <a:r>
              <a:rPr lang="vi-VN" altLang="en-US" sz="6000" b="1" dirty="0">
                <a:solidFill>
                  <a:schemeClr val="accent3"/>
                </a:solidFill>
                <a:effectLst/>
                <a:latin typeface="+mj-lt"/>
                <a:cs typeface="Segoe UI Black" panose="020B0A02040204020203" charset="0"/>
                <a:sym typeface="+mn-ea"/>
              </a:rPr>
              <a:t> </a:t>
            </a:r>
            <a:endParaRPr lang="vi-VN" altLang="en-US" sz="6000" b="1" dirty="0">
              <a:solidFill>
                <a:schemeClr val="accent3"/>
              </a:solidFill>
              <a:effectLst/>
              <a:latin typeface="+mj-lt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472680" y="7938135"/>
            <a:ext cx="9371330" cy="9273540"/>
            <a:chOff x="-1300" y="-1550"/>
            <a:chExt cx="14758" cy="14604"/>
          </a:xfrm>
          <a:blipFill rotWithShape="1">
            <a:blip r:embed="rId5"/>
            <a:stretch>
              <a:fillRect/>
            </a:stretch>
          </a:blipFill>
        </p:grpSpPr>
        <p:sp>
          <p:nvSpPr>
            <p:cNvPr id="12" name="Donut 11"/>
            <p:cNvSpPr/>
            <p:nvPr/>
          </p:nvSpPr>
          <p:spPr>
            <a:xfrm>
              <a:off x="2908" y="2573"/>
              <a:ext cx="6319" cy="636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119" y="4792"/>
              <a:ext cx="1920" cy="192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-1300" y="-1550"/>
              <a:ext cx="14759" cy="14605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663156" y="138430"/>
            <a:ext cx="2574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vi-VN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</a:t>
            </a:r>
            <a:r>
              <a:rPr lang="vi-V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ẦN II</a:t>
            </a:r>
            <a:r>
              <a:rPr lang="vi-VN" altLang="en-US" sz="4800" u="sng" dirty="0">
                <a:latin typeface="Christmas" panose="00000500000000000000" charset="0"/>
                <a:cs typeface="Christmas" panose="00000500000000000000" charset="0"/>
                <a:sym typeface="+mn-ea"/>
              </a:rPr>
              <a:t>:</a:t>
            </a:r>
            <a:endParaRPr lang="vi-VN" altLang="en-US" sz="4800" u="sng" dirty="0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41375" y="1544955"/>
            <a:ext cx="3651885" cy="645160"/>
            <a:chOff x="3021" y="3411"/>
            <a:chExt cx="5751" cy="1016"/>
          </a:xfrm>
        </p:grpSpPr>
        <p:sp>
          <p:nvSpPr>
            <p:cNvPr id="30" name="Text Box 29"/>
            <p:cNvSpPr txBox="1"/>
            <p:nvPr/>
          </p:nvSpPr>
          <p:spPr>
            <a:xfrm>
              <a:off x="3021" y="341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1</a:t>
              </a:r>
            </a:p>
          </p:txBody>
        </p:sp>
        <p:sp>
          <p:nvSpPr>
            <p:cNvPr id="38" name="Text 2"/>
            <p:cNvSpPr txBox="1"/>
            <p:nvPr/>
          </p:nvSpPr>
          <p:spPr>
            <a:xfrm>
              <a:off x="3178" y="3532"/>
              <a:ext cx="5594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vi-VN" altLang="vi-VN" sz="2600" b="1" u="sng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Ô HÌNH HÓA</a:t>
              </a:r>
              <a:endParaRPr lang="vi-VN" altLang="en-US" sz="26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 2"/>
          <p:cNvSpPr txBox="1"/>
          <p:nvPr/>
        </p:nvSpPr>
        <p:spPr>
          <a:xfrm>
            <a:off x="1146175" y="2206486"/>
            <a:ext cx="8698230" cy="3785652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Chức năng 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cs typeface="+mn-lt"/>
                <a:sym typeface="+mn-ea"/>
              </a:rPr>
              <a:t>:</a:t>
            </a:r>
            <a:endParaRPr lang="vi-VN" altLang="en-US" sz="3200" dirty="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cs typeface="+mn-lt"/>
                <a:sym typeface="+mn-ea"/>
              </a:rPr>
              <a:t>    </a:t>
            </a: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- </a:t>
            </a:r>
            <a:r>
              <a:rPr lang="vi-VN" altLang="en-US" sz="3200" dirty="0" smtClean="0">
                <a:solidFill>
                  <a:schemeClr val="tx1"/>
                </a:solidFill>
                <a:latin typeface="+mj-lt"/>
                <a:cs typeface="+mn-lt"/>
                <a:sym typeface="+mn-ea"/>
              </a:rPr>
              <a:t>đặt phòng:+nhập số phòng muốn đặt 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	</a:t>
            </a:r>
            <a:r>
              <a:rPr lang="vi-VN" altLang="en-US" sz="3200" dirty="0" smtClean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              + nhập vào thông tin cá nhân để đặt phòng</a:t>
            </a:r>
            <a:endParaRPr lang="vi-VN" altLang="en-US" sz="3200" dirty="0">
              <a:solidFill>
                <a:schemeClr val="tx1"/>
              </a:solidFill>
              <a:effectLst/>
              <a:latin typeface="+mj-lt"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 dirty="0">
                <a:solidFill>
                  <a:schemeClr val="tx1"/>
                </a:solidFill>
                <a:effectLst/>
                <a:latin typeface="+mj-lt"/>
                <a:cs typeface="+mn-lt"/>
                <a:sym typeface="+mn-ea"/>
              </a:rPr>
              <a:t>    </a:t>
            </a:r>
            <a:endParaRPr lang="vi-VN" altLang="en-US" sz="6000" b="1" dirty="0">
              <a:solidFill>
                <a:schemeClr val="tx1"/>
              </a:solidFill>
              <a:effectLst/>
              <a:latin typeface="+mj-lt"/>
              <a:cs typeface="iCiel Cadena" panose="02000503000000020004" charset="0"/>
            </a:endParaRPr>
          </a:p>
        </p:txBody>
      </p:sp>
      <p:pic>
        <p:nvPicPr>
          <p:cNvPr id="51" name="Picture 50" descr="pexels-andrea-piacquadio-3907161"/>
          <p:cNvPicPr>
            <a:picLocks noChangeAspect="1"/>
          </p:cNvPicPr>
          <p:nvPr/>
        </p:nvPicPr>
        <p:blipFill>
          <a:blip r:embed="rId6">
            <a:alphaModFix amt="90000"/>
          </a:blip>
          <a:srcRect l="2469" r="31877"/>
          <a:stretch>
            <a:fillRect/>
          </a:stretch>
        </p:blipFill>
        <p:spPr>
          <a:xfrm>
            <a:off x="12532360" y="0"/>
            <a:ext cx="6753860" cy="6858000"/>
          </a:xfrm>
          <a:prstGeom prst="parallelogram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-7608570" y="2190115"/>
            <a:ext cx="5652770" cy="849630"/>
            <a:chOff x="2866" y="3281"/>
            <a:chExt cx="8902" cy="1338"/>
          </a:xfrm>
        </p:grpSpPr>
        <p:sp>
          <p:nvSpPr>
            <p:cNvPr id="108" name="Flowchart: Connector 107"/>
            <p:cNvSpPr/>
            <p:nvPr/>
          </p:nvSpPr>
          <p:spPr>
            <a:xfrm>
              <a:off x="3006" y="3411"/>
              <a:ext cx="1099" cy="107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2866" y="3281"/>
              <a:ext cx="8902" cy="1338"/>
              <a:chOff x="2866" y="3281"/>
              <a:chExt cx="8902" cy="133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866" y="3281"/>
                <a:ext cx="8902" cy="1338"/>
                <a:chOff x="2866" y="3281"/>
                <a:chExt cx="8902" cy="1338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2866" y="3281"/>
                  <a:ext cx="1378" cy="1338"/>
                  <a:chOff x="2866" y="3281"/>
                  <a:chExt cx="1378" cy="1338"/>
                </a:xfrm>
              </p:grpSpPr>
              <p:sp>
                <p:nvSpPr>
                  <p:cNvPr id="112" name="Oval 111"/>
                  <p:cNvSpPr/>
                  <p:nvPr/>
                </p:nvSpPr>
                <p:spPr>
                  <a:xfrm>
                    <a:off x="2866" y="3281"/>
                    <a:ext cx="1379" cy="1339"/>
                  </a:xfrm>
                  <a:prstGeom prst="ellipse">
                    <a:avLst/>
                  </a:prstGeom>
                  <a:noFill/>
                  <a:ln w="44450" cmpd="thickThin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Flowchart: Connector 112"/>
                  <p:cNvSpPr/>
                  <p:nvPr/>
                </p:nvSpPr>
                <p:spPr>
                  <a:xfrm>
                    <a:off x="3006" y="3411"/>
                    <a:ext cx="1099" cy="1079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4" name="Text Box 113"/>
                <p:cNvSpPr txBox="1"/>
                <p:nvPr/>
              </p:nvSpPr>
              <p:spPr>
                <a:xfrm>
                  <a:off x="3021" y="3411"/>
                  <a:ext cx="990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vi-VN" altLang="en-US" sz="3600" b="1">
                      <a:latin typeface="Calibri" panose="020F0502020204030204" charset="0"/>
                      <a:cs typeface="Calibri" panose="020F0502020204030204" charset="0"/>
                    </a:rPr>
                    <a:t>1</a:t>
                  </a:r>
                </a:p>
              </p:txBody>
            </p:sp>
            <p:grpSp>
              <p:nvGrpSpPr>
                <p:cNvPr id="115" name="Group 114"/>
                <p:cNvGrpSpPr/>
                <p:nvPr/>
              </p:nvGrpSpPr>
              <p:grpSpPr>
                <a:xfrm>
                  <a:off x="5272" y="3421"/>
                  <a:ext cx="6496" cy="1068"/>
                  <a:chOff x="5277" y="3400"/>
                  <a:chExt cx="6496" cy="1068"/>
                </a:xfrm>
              </p:grpSpPr>
              <p:sp>
                <p:nvSpPr>
                  <p:cNvPr id="116" name="Freeform 115"/>
                  <p:cNvSpPr/>
                  <p:nvPr/>
                </p:nvSpPr>
                <p:spPr>
                  <a:xfrm>
                    <a:off x="5309" y="3400"/>
                    <a:ext cx="6464" cy="1068"/>
                  </a:xfrm>
                  <a:custGeom>
                    <a:avLst/>
                    <a:gdLst>
                      <a:gd name="connsiteX0" fmla="*/ 728 w 6464"/>
                      <a:gd name="connsiteY0" fmla="*/ 0 h 1068"/>
                      <a:gd name="connsiteX1" fmla="*/ 6271 w 6464"/>
                      <a:gd name="connsiteY1" fmla="*/ 3 h 1068"/>
                      <a:gd name="connsiteX2" fmla="*/ 6464 w 6464"/>
                      <a:gd name="connsiteY2" fmla="*/ 181 h 1068"/>
                      <a:gd name="connsiteX3" fmla="*/ 6464 w 6464"/>
                      <a:gd name="connsiteY3" fmla="*/ 890 h 1068"/>
                      <a:gd name="connsiteX4" fmla="*/ 6271 w 6464"/>
                      <a:gd name="connsiteY4" fmla="*/ 1068 h 1068"/>
                      <a:gd name="connsiteX5" fmla="*/ 718 w 6464"/>
                      <a:gd name="connsiteY5" fmla="*/ 1027 h 1068"/>
                      <a:gd name="connsiteX6" fmla="*/ 0 w 6464"/>
                      <a:gd name="connsiteY6" fmla="*/ 489 h 1068"/>
                      <a:gd name="connsiteX7" fmla="*/ 728 w 6464"/>
                      <a:gd name="connsiteY7" fmla="*/ 0 h 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64" h="1068">
                        <a:moveTo>
                          <a:pt x="728" y="0"/>
                        </a:moveTo>
                        <a:lnTo>
                          <a:pt x="6271" y="3"/>
                        </a:lnTo>
                        <a:cubicBezTo>
                          <a:pt x="6378" y="3"/>
                          <a:pt x="6464" y="82"/>
                          <a:pt x="6464" y="181"/>
                        </a:cubicBezTo>
                        <a:lnTo>
                          <a:pt x="6464" y="890"/>
                        </a:lnTo>
                        <a:cubicBezTo>
                          <a:pt x="6464" y="989"/>
                          <a:pt x="6378" y="1068"/>
                          <a:pt x="6271" y="1068"/>
                        </a:cubicBezTo>
                        <a:lnTo>
                          <a:pt x="718" y="1027"/>
                        </a:lnTo>
                        <a:cubicBezTo>
                          <a:pt x="710" y="1037"/>
                          <a:pt x="807" y="1059"/>
                          <a:pt x="0" y="489"/>
                        </a:cubicBezTo>
                        <a:cubicBezTo>
                          <a:pt x="756" y="-27"/>
                          <a:pt x="475" y="173"/>
                          <a:pt x="728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Freeform 116"/>
                  <p:cNvSpPr/>
                  <p:nvPr/>
                </p:nvSpPr>
                <p:spPr>
                  <a:xfrm rot="18840000">
                    <a:off x="5294" y="3405"/>
                    <a:ext cx="927" cy="962"/>
                  </a:xfrm>
                  <a:custGeom>
                    <a:avLst/>
                    <a:gdLst>
                      <a:gd name="connsiteX0" fmla="*/ 0 w 927"/>
                      <a:gd name="connsiteY0" fmla="*/ 0 h 962"/>
                      <a:gd name="connsiteX1" fmla="*/ 927 w 927"/>
                      <a:gd name="connsiteY1" fmla="*/ 274 h 962"/>
                      <a:gd name="connsiteX2" fmla="*/ 93 w 927"/>
                      <a:gd name="connsiteY2" fmla="*/ 102 h 962"/>
                      <a:gd name="connsiteX3" fmla="*/ 202 w 927"/>
                      <a:gd name="connsiteY3" fmla="*/ 962 h 962"/>
                      <a:gd name="connsiteX4" fmla="*/ 0 w 927"/>
                      <a:gd name="connsiteY4" fmla="*/ 0 h 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7" h="962">
                        <a:moveTo>
                          <a:pt x="0" y="0"/>
                        </a:moveTo>
                        <a:lnTo>
                          <a:pt x="927" y="274"/>
                        </a:lnTo>
                        <a:lnTo>
                          <a:pt x="93" y="102"/>
                        </a:lnTo>
                        <a:lnTo>
                          <a:pt x="202" y="9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18" name="Text 2"/>
              <p:cNvSpPr txBox="1"/>
              <p:nvPr/>
            </p:nvSpPr>
            <p:spPr>
              <a:xfrm>
                <a:off x="6042" y="3539"/>
                <a:ext cx="5594" cy="774"/>
              </a:xfrm>
              <a:prstGeom prst="rect">
                <a:avLst/>
              </a:prstGeom>
              <a:noFill/>
              <a:ln>
                <a:noFill/>
              </a:ln>
              <a:sp3d prstMaterial="powder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0" algn="ctr">
                  <a:buFont typeface="Arial" panose="020B0604020202020204" pitchFamily="34" charset="0"/>
                  <a:buNone/>
                </a:pPr>
                <a:r>
                  <a:rPr lang="en-US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vi-VN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Ô HÌNH HÓA</a:t>
                </a:r>
                <a:endParaRPr lang="vi-VN" altLang="en-US" sz="2600" b="1">
                  <a:solidFill>
                    <a:schemeClr val="tx1"/>
                  </a:solidFill>
                  <a:effectLst/>
                  <a:latin typeface="iCiel Cadena" panose="02000503000000020004" charset="0"/>
                  <a:cs typeface="iCiel Cadena" panose="02000503000000020004" charset="0"/>
                </a:endParaRPr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-6881495" y="3478530"/>
            <a:ext cx="6282690" cy="849630"/>
            <a:chOff x="4011" y="5310"/>
            <a:chExt cx="9894" cy="1338"/>
          </a:xfrm>
        </p:grpSpPr>
        <p:grpSp>
          <p:nvGrpSpPr>
            <p:cNvPr id="120" name="Group 119"/>
            <p:cNvGrpSpPr/>
            <p:nvPr/>
          </p:nvGrpSpPr>
          <p:grpSpPr>
            <a:xfrm>
              <a:off x="4011" y="5310"/>
              <a:ext cx="1378" cy="1338"/>
              <a:chOff x="2866" y="3281"/>
              <a:chExt cx="1378" cy="1338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Text Box 122"/>
            <p:cNvSpPr txBox="1"/>
            <p:nvPr/>
          </p:nvSpPr>
          <p:spPr>
            <a:xfrm>
              <a:off x="4205" y="5472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6545" y="5504"/>
              <a:ext cx="7028" cy="1065"/>
              <a:chOff x="5290" y="3403"/>
              <a:chExt cx="6483" cy="1065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5309" y="3403"/>
                <a:ext cx="6464" cy="1065"/>
              </a:xfrm>
              <a:custGeom>
                <a:avLst/>
                <a:gdLst>
                  <a:gd name="connsiteX0" fmla="*/ 752 w 7007"/>
                  <a:gd name="connsiteY0" fmla="*/ 0 h 1065"/>
                  <a:gd name="connsiteX1" fmla="*/ 6798 w 7007"/>
                  <a:gd name="connsiteY1" fmla="*/ 0 h 1065"/>
                  <a:gd name="connsiteX2" fmla="*/ 7007 w 7007"/>
                  <a:gd name="connsiteY2" fmla="*/ 178 h 1065"/>
                  <a:gd name="connsiteX3" fmla="*/ 7007 w 7007"/>
                  <a:gd name="connsiteY3" fmla="*/ 887 h 1065"/>
                  <a:gd name="connsiteX4" fmla="*/ 6798 w 7007"/>
                  <a:gd name="connsiteY4" fmla="*/ 1065 h 1065"/>
                  <a:gd name="connsiteX5" fmla="*/ 771 w 7007"/>
                  <a:gd name="connsiteY5" fmla="*/ 1017 h 1065"/>
                  <a:gd name="connsiteX6" fmla="*/ 0 w 7007"/>
                  <a:gd name="connsiteY6" fmla="*/ 486 h 1065"/>
                  <a:gd name="connsiteX7" fmla="*/ 752 w 7007"/>
                  <a:gd name="connsiteY7" fmla="*/ 0 h 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07" h="1065">
                    <a:moveTo>
                      <a:pt x="752" y="0"/>
                    </a:moveTo>
                    <a:lnTo>
                      <a:pt x="6798" y="0"/>
                    </a:lnTo>
                    <a:cubicBezTo>
                      <a:pt x="6915" y="0"/>
                      <a:pt x="7007" y="79"/>
                      <a:pt x="7007" y="178"/>
                    </a:cubicBezTo>
                    <a:lnTo>
                      <a:pt x="7007" y="887"/>
                    </a:lnTo>
                    <a:cubicBezTo>
                      <a:pt x="7007" y="986"/>
                      <a:pt x="6915" y="1065"/>
                      <a:pt x="6798" y="1065"/>
                    </a:cubicBezTo>
                    <a:lnTo>
                      <a:pt x="771" y="1017"/>
                    </a:lnTo>
                    <a:cubicBezTo>
                      <a:pt x="763" y="1027"/>
                      <a:pt x="874" y="1056"/>
                      <a:pt x="0" y="486"/>
                    </a:cubicBezTo>
                    <a:cubicBezTo>
                      <a:pt x="819" y="-30"/>
                      <a:pt x="477" y="173"/>
                      <a:pt x="75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8840000">
                <a:off x="5286" y="3406"/>
                <a:ext cx="967" cy="960"/>
              </a:xfrm>
              <a:custGeom>
                <a:avLst/>
                <a:gdLst>
                  <a:gd name="connsiteX0" fmla="*/ 0 w 967"/>
                  <a:gd name="connsiteY0" fmla="*/ 0 h 1041"/>
                  <a:gd name="connsiteX1" fmla="*/ 967 w 967"/>
                  <a:gd name="connsiteY1" fmla="*/ 310 h 1041"/>
                  <a:gd name="connsiteX2" fmla="*/ 93 w 967"/>
                  <a:gd name="connsiteY2" fmla="*/ 111 h 1041"/>
                  <a:gd name="connsiteX3" fmla="*/ 234 w 967"/>
                  <a:gd name="connsiteY3" fmla="*/ 1041 h 1041"/>
                  <a:gd name="connsiteX4" fmla="*/ 0 w 967"/>
                  <a:gd name="connsiteY4" fmla="*/ 0 h 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1041">
                    <a:moveTo>
                      <a:pt x="0" y="0"/>
                    </a:moveTo>
                    <a:lnTo>
                      <a:pt x="967" y="310"/>
                    </a:lnTo>
                    <a:lnTo>
                      <a:pt x="93" y="111"/>
                    </a:lnTo>
                    <a:lnTo>
                      <a:pt x="234" y="10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Text 2"/>
            <p:cNvSpPr txBox="1"/>
            <p:nvPr/>
          </p:nvSpPr>
          <p:spPr>
            <a:xfrm>
              <a:off x="7041" y="5610"/>
              <a:ext cx="6864" cy="822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l">
                <a:buFont typeface="Arial" panose="020B0604020202020204" pitchFamily="34" charset="0"/>
                <a:buNone/>
              </a:pP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TRÚC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-6183630" y="4784725"/>
            <a:ext cx="5861685" cy="849630"/>
            <a:chOff x="5110" y="7367"/>
            <a:chExt cx="9231" cy="1338"/>
          </a:xfrm>
        </p:grpSpPr>
        <p:grpSp>
          <p:nvGrpSpPr>
            <p:cNvPr id="129" name="Group 128"/>
            <p:cNvGrpSpPr/>
            <p:nvPr/>
          </p:nvGrpSpPr>
          <p:grpSpPr>
            <a:xfrm>
              <a:off x="5110" y="7367"/>
              <a:ext cx="1378" cy="1338"/>
              <a:chOff x="2866" y="3281"/>
              <a:chExt cx="1378" cy="1338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Text Box 131"/>
            <p:cNvSpPr txBox="1"/>
            <p:nvPr/>
          </p:nvSpPr>
          <p:spPr>
            <a:xfrm>
              <a:off x="5304" y="753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3</a:t>
              </a: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7597" y="7510"/>
              <a:ext cx="6742" cy="1072"/>
              <a:chOff x="5272" y="3396"/>
              <a:chExt cx="6501" cy="1072"/>
            </a:xfrm>
          </p:grpSpPr>
          <p:sp>
            <p:nvSpPr>
              <p:cNvPr id="134" name="Freeform 133"/>
              <p:cNvSpPr/>
              <p:nvPr/>
            </p:nvSpPr>
            <p:spPr>
              <a:xfrm>
                <a:off x="5309" y="3396"/>
                <a:ext cx="6464" cy="1072"/>
              </a:xfrm>
              <a:custGeom>
                <a:avLst/>
                <a:gdLst>
                  <a:gd name="connsiteX0" fmla="*/ 806 w 6704"/>
                  <a:gd name="connsiteY0" fmla="*/ 0 h 1072"/>
                  <a:gd name="connsiteX1" fmla="*/ 6504 w 6704"/>
                  <a:gd name="connsiteY1" fmla="*/ 7 h 1072"/>
                  <a:gd name="connsiteX2" fmla="*/ 6704 w 6704"/>
                  <a:gd name="connsiteY2" fmla="*/ 185 h 1072"/>
                  <a:gd name="connsiteX3" fmla="*/ 6704 w 6704"/>
                  <a:gd name="connsiteY3" fmla="*/ 894 h 1072"/>
                  <a:gd name="connsiteX4" fmla="*/ 6504 w 6704"/>
                  <a:gd name="connsiteY4" fmla="*/ 1072 h 1072"/>
                  <a:gd name="connsiteX5" fmla="*/ 730 w 6704"/>
                  <a:gd name="connsiteY5" fmla="*/ 1037 h 1072"/>
                  <a:gd name="connsiteX6" fmla="*/ 0 w 6704"/>
                  <a:gd name="connsiteY6" fmla="*/ 493 h 1072"/>
                  <a:gd name="connsiteX7" fmla="*/ 806 w 6704"/>
                  <a:gd name="connsiteY7" fmla="*/ 0 h 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4" h="1072">
                    <a:moveTo>
                      <a:pt x="806" y="0"/>
                    </a:moveTo>
                    <a:lnTo>
                      <a:pt x="6504" y="7"/>
                    </a:lnTo>
                    <a:cubicBezTo>
                      <a:pt x="6615" y="7"/>
                      <a:pt x="6704" y="86"/>
                      <a:pt x="6704" y="185"/>
                    </a:cubicBezTo>
                    <a:lnTo>
                      <a:pt x="6704" y="894"/>
                    </a:lnTo>
                    <a:cubicBezTo>
                      <a:pt x="6704" y="993"/>
                      <a:pt x="6615" y="1072"/>
                      <a:pt x="6504" y="1072"/>
                    </a:cubicBezTo>
                    <a:lnTo>
                      <a:pt x="730" y="1037"/>
                    </a:lnTo>
                    <a:cubicBezTo>
                      <a:pt x="722" y="1047"/>
                      <a:pt x="837" y="1063"/>
                      <a:pt x="0" y="493"/>
                    </a:cubicBezTo>
                    <a:cubicBezTo>
                      <a:pt x="784" y="-23"/>
                      <a:pt x="544" y="173"/>
                      <a:pt x="80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/>
              <p:cNvSpPr/>
              <p:nvPr/>
            </p:nvSpPr>
            <p:spPr>
              <a:xfrm rot="18840000">
                <a:off x="5274" y="3406"/>
                <a:ext cx="934" cy="939"/>
              </a:xfrm>
              <a:custGeom>
                <a:avLst/>
                <a:gdLst>
                  <a:gd name="connsiteX0" fmla="*/ 0 w 934"/>
                  <a:gd name="connsiteY0" fmla="*/ 0 h 974"/>
                  <a:gd name="connsiteX1" fmla="*/ 934 w 934"/>
                  <a:gd name="connsiteY1" fmla="*/ 295 h 974"/>
                  <a:gd name="connsiteX2" fmla="*/ 94 w 934"/>
                  <a:gd name="connsiteY2" fmla="*/ 104 h 974"/>
                  <a:gd name="connsiteX3" fmla="*/ 202 w 934"/>
                  <a:gd name="connsiteY3" fmla="*/ 974 h 974"/>
                  <a:gd name="connsiteX4" fmla="*/ 0 w 934"/>
                  <a:gd name="connsiteY4" fmla="*/ 0 h 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4" h="974">
                    <a:moveTo>
                      <a:pt x="0" y="0"/>
                    </a:moveTo>
                    <a:lnTo>
                      <a:pt x="934" y="295"/>
                    </a:lnTo>
                    <a:lnTo>
                      <a:pt x="94" y="104"/>
                    </a:lnTo>
                    <a:lnTo>
                      <a:pt x="202" y="9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Text 2"/>
            <p:cNvSpPr txBox="1"/>
            <p:nvPr/>
          </p:nvSpPr>
          <p:spPr>
            <a:xfrm>
              <a:off x="7845" y="7619"/>
              <a:ext cx="6496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en-US" sz="26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VIẾT CHƯƠNG TRÌNH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567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765</Words>
  <Application>Microsoft Office PowerPoint</Application>
  <PresentationFormat>Widescreen</PresentationFormat>
  <Paragraphs>195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#9Slide03 Open Sans ExtraBold</vt:lpstr>
      <vt:lpstr>Arial</vt:lpstr>
      <vt:lpstr>Calibri</vt:lpstr>
      <vt:lpstr>Calibri Light</vt:lpstr>
      <vt:lpstr>Christmas</vt:lpstr>
      <vt:lpstr>iCiel Cadena</vt:lpstr>
      <vt:lpstr>Segoe UI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2023-06-03T20:35:27Z</dcterms:created>
  <dcterms:modified xsi:type="dcterms:W3CDTF">2023-06-03T20:36:37Z</dcterms:modified>
</cp:coreProperties>
</file>